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421" r:id="rId2"/>
    <p:sldId id="366" r:id="rId3"/>
    <p:sldId id="397" r:id="rId4"/>
    <p:sldId id="260" r:id="rId5"/>
    <p:sldId id="414" r:id="rId6"/>
    <p:sldId id="376" r:id="rId7"/>
    <p:sldId id="364" r:id="rId8"/>
    <p:sldId id="367" r:id="rId9"/>
    <p:sldId id="390" r:id="rId10"/>
    <p:sldId id="259" r:id="rId11"/>
    <p:sldId id="485" r:id="rId12"/>
    <p:sldId id="399" r:id="rId13"/>
    <p:sldId id="372" r:id="rId14"/>
    <p:sldId id="258" r:id="rId15"/>
    <p:sldId id="470" r:id="rId16"/>
    <p:sldId id="473" r:id="rId1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36EA75-91F6-42B6-978E-6B815882BA3B}" type="datetimeFigureOut">
              <a:rPr lang="fr-FR" smtClean="0"/>
              <a:t>18/06/2020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23CF2-4E8F-4E1E-955E-ADE7FA176A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6931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801F5B-3248-467C-9E9B-4AB548E7AC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F06EB2F-27BE-4A29-9564-94FA9FE9B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F8CA95A-6BE8-4E3B-A300-47BC40954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72A85-C2CB-4D16-8E72-86DD2EEDCFDB}" type="datetime1">
              <a:rPr lang="fr-FR" smtClean="0"/>
              <a:t>18/06/2020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DC01C72-C94B-4827-95B3-41AA8E4C3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5DF7709-B40F-4429-B559-DB4719221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F8FB5-EE9A-47B7-9573-9DB59C2FB2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3837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8E0AF8-3082-4764-AB05-E64AA2665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3A3B501-C687-4577-874A-09CD13690C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B934D04-6C6D-4087-8312-7C0C33AE8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52308-8B26-46AE-8794-761A8338A802}" type="datetime1">
              <a:rPr lang="fr-FR" smtClean="0"/>
              <a:t>18/06/2020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720E3E3-A6F5-4D55-B67E-DE5AAA03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74E615C-B935-4A7F-8B8F-4368E95DF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F8FB5-EE9A-47B7-9573-9DB59C2FB2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2701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4C64B90-972F-4613-8353-A645F4ACD2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EBED1CF-CCEA-4D40-A03B-84E8F1B3FF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20CD63E-76F1-4531-93E2-2EF51CB7E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C83F2-E7D8-41D7-BAAC-94E33BE4D0D0}" type="datetime1">
              <a:rPr lang="fr-FR" smtClean="0"/>
              <a:t>18/06/2020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3912C6B-8BF0-4D83-836F-7FAC9A67F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83B68D6-736E-400B-8409-6B57592C5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F8FB5-EE9A-47B7-9573-9DB59C2FB2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5300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64FA98-A001-4893-9078-11C122C1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BF049C7-F66B-448C-AE32-3EDB080B7A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D8978F7-A89F-4033-8FB7-37700C75E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A324F-95E8-4E27-8E29-B9E30B7AA27E}" type="datetime1">
              <a:rPr lang="fr-FR" smtClean="0"/>
              <a:t>18/06/2020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E67DBF6-8C8B-4CA7-826A-32E8F24E7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58AC7CF-29BC-4FE0-A9C7-50CE6F8B3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F8FB5-EE9A-47B7-9573-9DB59C2FB2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9845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3B0D9A-E0DB-473D-AAC9-166C78F3E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204A8E4-4228-40F2-AD1E-73B8A7B258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DF8AAD8-6AA7-4698-8D66-EEDFBAC5A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8A571-2895-4FD7-830F-46DADC37CDAB}" type="datetime1">
              <a:rPr lang="fr-FR" smtClean="0"/>
              <a:t>18/06/2020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977E5C8-0F52-45DC-9738-FC42FEA40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FB571D9-82BA-406E-B4B3-CAE12E41C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F8FB5-EE9A-47B7-9573-9DB59C2FB2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8112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FAEA0C-CFBE-433A-9015-CFE539CC0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E721540-3E29-4DC7-9A1B-5B483E8165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CA9FF97-4C1A-4D9B-8589-DAB3D0127F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F262C5E-4780-410D-859C-47238B0FD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4E196-7B37-4315-BE06-7E7E26DF3387}" type="datetime1">
              <a:rPr lang="fr-FR" smtClean="0"/>
              <a:t>18/06/2020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DBA2F1A-AD89-42E2-AE7A-8EF878B81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B1DD0DE-F365-4BE4-8B28-A7777583A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F8FB5-EE9A-47B7-9573-9DB59C2FB2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7177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EBB212-6E64-44AC-9AB8-E0CD330C2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F1BCAF6-9A17-4673-8DBF-61264C9CF1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5E7442B-0ACC-4763-B5DB-2C1509211F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6CD24FE-D891-4328-842B-5066CA2E4F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5F0A58F-FB33-4BC6-93C0-94D1FEC1B4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5EBB5EE-74EB-46AE-8776-12D410C68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E0B2D-8238-4DC3-AD96-7B074AA1D482}" type="datetime1">
              <a:rPr lang="fr-FR" smtClean="0"/>
              <a:t>18/06/2020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46E879E-BF34-4804-BCA8-AFCC7FEB6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33B8419-B16A-4238-A2C6-5F5602E07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F8FB5-EE9A-47B7-9573-9DB59C2FB2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7494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E13FEB-474B-4A3C-A7B7-BA18940D3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FEF507C-84CB-4D50-A2CF-72DB85110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648D6-E835-4492-B1C5-FC55639FDF84}" type="datetime1">
              <a:rPr lang="fr-FR" smtClean="0"/>
              <a:t>18/06/2020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219BD9B-940F-4C54-B7ED-2DCCF3048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A3BB826-3CEE-48C8-A744-4A69F019B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F8FB5-EE9A-47B7-9573-9DB59C2FB2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319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6566EC1-735E-43D4-ADF1-39D5C8622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1D38C-B9F2-4644-A1AD-842375ACE867}" type="datetime1">
              <a:rPr lang="fr-FR" smtClean="0"/>
              <a:t>18/06/2020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2DC8571-2E1F-499A-81A0-6CAE3445F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38C3FD3-B322-4497-A6E9-4404B209E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F8FB5-EE9A-47B7-9573-9DB59C2FB2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0558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4240B0-FDEE-47F8-BF55-54AD1EA25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8857C9-8822-45E9-9D10-83BFCDC09F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4EE24E3-619B-4ED6-A1FC-F815F52631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4DAEC9E-39E0-4E74-A465-9B9246134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72D0B-1D83-4ECF-8627-07CAF4D6F8FD}" type="datetime1">
              <a:rPr lang="fr-FR" smtClean="0"/>
              <a:t>18/06/2020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E2E15DA-6C8A-49C5-97DF-C7C4E3E4B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669F9E5-C895-4459-9071-E1B4CBED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F8FB5-EE9A-47B7-9573-9DB59C2FB2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8369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F560BF-8D7F-403E-A318-97F4AAE25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C36B606-0348-4761-9B8E-A0E5FBB9E1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6B3A6DE-5D2A-4974-A5AD-C4F6D8F79E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1B8B999-4FDE-4EB8-A453-E3CA0221D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7891C-3A5C-4577-B37C-B2A9D377186D}" type="datetime1">
              <a:rPr lang="fr-FR" smtClean="0"/>
              <a:t>18/06/2020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783B515-529D-4650-B5A3-78B82639A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52852CF-5954-4F78-8D0D-F9C03DC58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F8FB5-EE9A-47B7-9573-9DB59C2FB2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7747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8033AD7-5A97-4112-82F5-C330DE2F6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0C46AB4-DF49-42F8-9628-C6819CB62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7FAC529-480A-4565-9815-46409032D1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46FBE9-33BA-48D8-BEE7-9798254AC2FA}" type="datetime1">
              <a:rPr lang="fr-FR" smtClean="0"/>
              <a:t>18/06/2020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1E2C5B8-036C-4E05-A1B9-0552964CC8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AB54C3E-6516-4775-9A88-B6D27B5BED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9F8FB5-EE9A-47B7-9573-9DB59C2FB2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4666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1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jpeg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jpeg"/><Relationship Id="rId10" Type="http://schemas.openxmlformats.org/officeDocument/2006/relationships/image" Target="../media/image25.pn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C863894-BBFD-4DA1-8D3B-6C941B174A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81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35F5E5E-772B-4E2E-9C47-432F7E236F6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822602">
            <a:off x="2069439" y="4197743"/>
            <a:ext cx="706046" cy="853799"/>
          </a:xfrm>
          <a:prstGeom prst="rect">
            <a:avLst/>
          </a:prstGeom>
        </p:spPr>
      </p:pic>
      <p:sp>
        <p:nvSpPr>
          <p:cNvPr id="12" name="Larme 11">
            <a:extLst>
              <a:ext uri="{FF2B5EF4-FFF2-40B4-BE49-F238E27FC236}">
                <a16:creationId xmlns:a16="http://schemas.microsoft.com/office/drawing/2014/main" id="{D8D01F56-85AA-4796-B254-D7963A02B663}"/>
              </a:ext>
            </a:extLst>
          </p:cNvPr>
          <p:cNvSpPr/>
          <p:nvPr/>
        </p:nvSpPr>
        <p:spPr>
          <a:xfrm rot="7859571">
            <a:off x="2032312" y="4387711"/>
            <a:ext cx="432063" cy="471009"/>
          </a:xfrm>
          <a:prstGeom prst="teardrop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98152CD-C8C4-4011-81D3-991DDDB41C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31448">
            <a:off x="1689454" y="1966114"/>
            <a:ext cx="775715" cy="93804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9D87210-6053-488F-BAF9-DA432E3BCA9B}"/>
              </a:ext>
            </a:extLst>
          </p:cNvPr>
          <p:cNvSpPr/>
          <p:nvPr/>
        </p:nvSpPr>
        <p:spPr>
          <a:xfrm>
            <a:off x="2029423" y="2229178"/>
            <a:ext cx="446030" cy="7116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16D1F385-09D8-4824-AB1B-081AD85C9723}"/>
              </a:ext>
            </a:extLst>
          </p:cNvPr>
          <p:cNvSpPr/>
          <p:nvPr/>
        </p:nvSpPr>
        <p:spPr>
          <a:xfrm>
            <a:off x="1891682" y="3133378"/>
            <a:ext cx="598409" cy="6423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1769D87-0D0E-4701-9BF0-4CF26C0622B1}"/>
              </a:ext>
            </a:extLst>
          </p:cNvPr>
          <p:cNvSpPr/>
          <p:nvPr/>
        </p:nvSpPr>
        <p:spPr>
          <a:xfrm>
            <a:off x="1888813" y="1207010"/>
            <a:ext cx="446030" cy="675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C5C574F-1C69-4E2B-8BA4-3F449A2A8AC6}"/>
              </a:ext>
            </a:extLst>
          </p:cNvPr>
          <p:cNvSpPr txBox="1"/>
          <p:nvPr/>
        </p:nvSpPr>
        <p:spPr>
          <a:xfrm>
            <a:off x="936401" y="3083744"/>
            <a:ext cx="2540194" cy="519374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pPr algn="ctr"/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17 STAGES</a:t>
            </a:r>
          </a:p>
          <a:p>
            <a:pPr algn="ctr"/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Tous sur le Court ! </a:t>
            </a:r>
            <a:r>
              <a:rPr lang="fr-FR" sz="105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fr-FR" sz="1050" dirty="0">
                <a:latin typeface="Arial" panose="020B0604020202020204" pitchFamily="34" charset="0"/>
                <a:cs typeface="Arial" panose="020B0604020202020204" pitchFamily="34" charset="0"/>
              </a:rPr>
              <a:t>rganisés en 2019</a:t>
            </a:r>
            <a:endParaRPr lang="fr-FR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9110F5E-2848-465C-A970-273DE4FF79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891682" y="2229178"/>
            <a:ext cx="741515" cy="74151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CA2BC78-960B-4005-826F-6337A65A345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8831" y="4363710"/>
            <a:ext cx="623530" cy="62353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3A0BB04-A3E6-43A8-9706-2FEA6DFD9C82}"/>
              </a:ext>
            </a:extLst>
          </p:cNvPr>
          <p:cNvSpPr txBox="1"/>
          <p:nvPr/>
        </p:nvSpPr>
        <p:spPr>
          <a:xfrm>
            <a:off x="906709" y="5173477"/>
            <a:ext cx="2724784" cy="519374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pPr algn="ctr"/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20 IMPLANTATIONS </a:t>
            </a:r>
            <a:r>
              <a:rPr lang="fr-FR" sz="1050" dirty="0">
                <a:latin typeface="Arial" panose="020B0604020202020204" pitchFamily="34" charset="0"/>
                <a:cs typeface="Arial" panose="020B0604020202020204" pitchFamily="34" charset="0"/>
              </a:rPr>
              <a:t>Fête le Mur ont participé au stage en 2019 </a:t>
            </a:r>
            <a:endParaRPr lang="fr-FR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C4F4F15-7760-4A8D-A22A-5BAC7E9FD14E}"/>
              </a:ext>
            </a:extLst>
          </p:cNvPr>
          <p:cNvSpPr txBox="1"/>
          <p:nvPr/>
        </p:nvSpPr>
        <p:spPr>
          <a:xfrm>
            <a:off x="8664843" y="3079418"/>
            <a:ext cx="2875700" cy="519374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pPr algn="ctr"/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266 JEUNES</a:t>
            </a:r>
          </a:p>
          <a:p>
            <a:pPr algn="ctr"/>
            <a:r>
              <a:rPr lang="fr-FR" sz="1050" dirty="0">
                <a:latin typeface="Arial" panose="020B0604020202020204" pitchFamily="34" charset="0"/>
                <a:cs typeface="Arial" panose="020B0604020202020204" pitchFamily="34" charset="0"/>
              </a:rPr>
              <a:t>en 2019</a:t>
            </a:r>
            <a:endParaRPr lang="fr-FR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9D7E3B1-5081-4667-9532-46E773E5119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5276" y="0"/>
            <a:ext cx="3381448" cy="6858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9D3BB4A-E80E-446C-A9BC-121BE2F900F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308" y="2108037"/>
            <a:ext cx="874771" cy="874771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8A16253D-8CAA-4ADA-92B4-EB08C713E66B}"/>
              </a:ext>
            </a:extLst>
          </p:cNvPr>
          <p:cNvSpPr txBox="1"/>
          <p:nvPr/>
        </p:nvSpPr>
        <p:spPr>
          <a:xfrm>
            <a:off x="8791605" y="5153320"/>
            <a:ext cx="2724784" cy="519374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pPr algn="ctr"/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325 JEUNES</a:t>
            </a:r>
          </a:p>
          <a:p>
            <a:pPr algn="ctr"/>
            <a:r>
              <a:rPr lang="fr-FR" sz="1050" dirty="0">
                <a:latin typeface="Arial" panose="020B0604020202020204" pitchFamily="34" charset="0"/>
                <a:cs typeface="Arial" panose="020B0604020202020204" pitchFamily="34" charset="0"/>
              </a:rPr>
              <a:t>devraient participer au programme </a:t>
            </a:r>
          </a:p>
          <a:p>
            <a:pPr algn="ctr"/>
            <a:r>
              <a:rPr lang="fr-FR" sz="1050" dirty="0">
                <a:latin typeface="Arial" panose="020B0604020202020204" pitchFamily="34" charset="0"/>
                <a:cs typeface="Arial" panose="020B0604020202020204" pitchFamily="34" charset="0"/>
              </a:rPr>
              <a:t>Tous sur le Court ! en 2020</a:t>
            </a:r>
            <a:endParaRPr lang="fr-FR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01A257E0-8DB4-4B69-B49D-112CE8A939B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0086" y="4069273"/>
            <a:ext cx="987822" cy="987822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6634F994-9DAA-463B-8A43-9D09DEC97AF5}"/>
              </a:ext>
            </a:extLst>
          </p:cNvPr>
          <p:cNvSpPr txBox="1"/>
          <p:nvPr/>
        </p:nvSpPr>
        <p:spPr>
          <a:xfrm>
            <a:off x="398426" y="860837"/>
            <a:ext cx="4516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Du terrain au programme</a:t>
            </a:r>
            <a:endParaRPr lang="fr-FR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28065E37-B72F-4E42-B126-3C8704CF3675}"/>
              </a:ext>
            </a:extLst>
          </p:cNvPr>
          <p:cNvSpPr txBox="1"/>
          <p:nvPr/>
        </p:nvSpPr>
        <p:spPr>
          <a:xfrm>
            <a:off x="398426" y="494130"/>
            <a:ext cx="3298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TOUS SUR LE COURT !</a:t>
            </a:r>
            <a:endParaRPr lang="fr-FR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A70C1DE-88F1-423A-A8C2-4798D8113AF2}"/>
              </a:ext>
            </a:extLst>
          </p:cNvPr>
          <p:cNvSpPr/>
          <p:nvPr/>
        </p:nvSpPr>
        <p:spPr>
          <a:xfrm>
            <a:off x="493676" y="1460913"/>
            <a:ext cx="565785" cy="72389"/>
          </a:xfrm>
          <a:prstGeom prst="rect">
            <a:avLst/>
          </a:prstGeom>
          <a:solidFill>
            <a:srgbClr val="F6BA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0832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A024CCB0-F19C-4923-9712-6529244A0D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56"/>
          <a:stretch/>
        </p:blipFill>
        <p:spPr>
          <a:xfrm>
            <a:off x="0" y="0"/>
            <a:ext cx="12196483" cy="6858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9E449B4-18DA-474D-9E26-B2BB71663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2271" y="4468506"/>
            <a:ext cx="2461004" cy="184132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C2F4598-A62A-4DBE-816B-C4A56A8250F4}"/>
              </a:ext>
            </a:extLst>
          </p:cNvPr>
          <p:cNvSpPr txBox="1"/>
          <p:nvPr/>
        </p:nvSpPr>
        <p:spPr>
          <a:xfrm>
            <a:off x="998942" y="4659126"/>
            <a:ext cx="8541989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06465BF-8FDE-4089-9156-02C7AB844142}"/>
              </a:ext>
            </a:extLst>
          </p:cNvPr>
          <p:cNvSpPr txBox="1"/>
          <p:nvPr/>
        </p:nvSpPr>
        <p:spPr>
          <a:xfrm>
            <a:off x="998942" y="5249270"/>
            <a:ext cx="8541989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PRENANTES</a:t>
            </a:r>
          </a:p>
        </p:txBody>
      </p:sp>
    </p:spTree>
    <p:extLst>
      <p:ext uri="{BB962C8B-B14F-4D97-AF65-F5344CB8AC3E}">
        <p14:creationId xmlns:p14="http://schemas.microsoft.com/office/powerpoint/2010/main" val="2780448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41F14DCF-D022-4244-B394-D3ECFDDD1C1F}"/>
              </a:ext>
            </a:extLst>
          </p:cNvPr>
          <p:cNvSpPr txBox="1"/>
          <p:nvPr/>
        </p:nvSpPr>
        <p:spPr>
          <a:xfrm>
            <a:off x="0" y="755277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ACTEURS LOCAUX</a:t>
            </a:r>
            <a:r>
              <a:rPr lang="fr-FR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CONCERNÉS PAR LE PROJET FÊTE LE MUR</a:t>
            </a:r>
            <a:endParaRPr lang="fr-FR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740D9E-649B-483C-BEEE-4180805A5CA2}"/>
              </a:ext>
            </a:extLst>
          </p:cNvPr>
          <p:cNvSpPr/>
          <p:nvPr/>
        </p:nvSpPr>
        <p:spPr>
          <a:xfrm>
            <a:off x="5806394" y="1448130"/>
            <a:ext cx="565785" cy="72389"/>
          </a:xfrm>
          <a:prstGeom prst="rect">
            <a:avLst/>
          </a:prstGeom>
          <a:solidFill>
            <a:srgbClr val="F6BA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44E515-5B89-4A40-81DD-7951395EBF03}"/>
              </a:ext>
            </a:extLst>
          </p:cNvPr>
          <p:cNvSpPr/>
          <p:nvPr/>
        </p:nvSpPr>
        <p:spPr>
          <a:xfrm>
            <a:off x="560860" y="2351871"/>
            <a:ext cx="2620824" cy="12865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2700" dir="5400000" sx="97000" sy="97000" algn="ctr" rotWithShape="0">
              <a:srgbClr val="000000">
                <a:alpha val="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2934F6-BC47-4793-843A-FC71CAD70CDA}"/>
              </a:ext>
            </a:extLst>
          </p:cNvPr>
          <p:cNvSpPr/>
          <p:nvPr/>
        </p:nvSpPr>
        <p:spPr>
          <a:xfrm>
            <a:off x="555310" y="2545832"/>
            <a:ext cx="2505269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aseline="30000" dirty="0"/>
              <a:t>Club de tennis (Directeur Sportif, Diplômé d’Etat, Président)</a:t>
            </a:r>
            <a:endParaRPr lang="fr-FR" sz="1200" baseline="30000" dirty="0"/>
          </a:p>
          <a:p>
            <a:pPr algn="ctr"/>
            <a:endParaRPr lang="fr-FR" sz="1200" baseline="30000" dirty="0"/>
          </a:p>
          <a:p>
            <a:pPr algn="ctr"/>
            <a:r>
              <a:rPr lang="fr-FR" baseline="30000" dirty="0"/>
              <a:t>Conseiller en Développement du Comité de tennis</a:t>
            </a:r>
          </a:p>
          <a:p>
            <a:pPr algn="ctr"/>
            <a:endParaRPr lang="fr-FR" sz="9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DD50672-1616-404E-8C07-BE3A7999FF80}"/>
              </a:ext>
            </a:extLst>
          </p:cNvPr>
          <p:cNvSpPr/>
          <p:nvPr/>
        </p:nvSpPr>
        <p:spPr>
          <a:xfrm>
            <a:off x="555310" y="2045447"/>
            <a:ext cx="2629846" cy="276999"/>
          </a:xfrm>
          <a:prstGeom prst="rect">
            <a:avLst/>
          </a:prstGeom>
          <a:solidFill>
            <a:srgbClr val="4CB9E4"/>
          </a:solidFill>
          <a:ln>
            <a:solidFill>
              <a:srgbClr val="4CB9E4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200" b="1" dirty="0">
                <a:solidFill>
                  <a:schemeClr val="bg1"/>
                </a:solidFill>
              </a:rPr>
              <a:t>CÔTÉ TENNIS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9EB5D97-8306-45BF-BE4B-079B98A131B0}"/>
              </a:ext>
            </a:extLst>
          </p:cNvPr>
          <p:cNvSpPr/>
          <p:nvPr/>
        </p:nvSpPr>
        <p:spPr>
          <a:xfrm>
            <a:off x="3415875" y="2420703"/>
            <a:ext cx="2620824" cy="23689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2700" dir="5400000" sx="97000" sy="97000" algn="ctr" rotWithShape="0">
              <a:srgbClr val="000000">
                <a:alpha val="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AFF194D-7108-44B1-B408-D20328801D82}"/>
              </a:ext>
            </a:extLst>
          </p:cNvPr>
          <p:cNvSpPr/>
          <p:nvPr/>
        </p:nvSpPr>
        <p:spPr>
          <a:xfrm>
            <a:off x="3536980" y="2543396"/>
            <a:ext cx="254456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aseline="30000" dirty="0"/>
              <a:t>Directeur des sports</a:t>
            </a:r>
            <a:endParaRPr lang="fr-FR" sz="1200" baseline="30000" dirty="0"/>
          </a:p>
          <a:p>
            <a:pPr algn="ctr"/>
            <a:endParaRPr lang="fr-FR" sz="1200" baseline="30000" dirty="0"/>
          </a:p>
          <a:p>
            <a:pPr algn="ctr"/>
            <a:r>
              <a:rPr lang="fr-FR" baseline="30000" dirty="0"/>
              <a:t>Elu aux sports</a:t>
            </a:r>
            <a:endParaRPr lang="fr-FR" sz="1200" baseline="30000" dirty="0"/>
          </a:p>
          <a:p>
            <a:pPr algn="ctr"/>
            <a:endParaRPr lang="fr-FR" sz="1200" baseline="30000" dirty="0"/>
          </a:p>
          <a:p>
            <a:pPr algn="ctr"/>
            <a:r>
              <a:rPr lang="fr-FR" baseline="30000" dirty="0"/>
              <a:t>Elu à la vie associative</a:t>
            </a:r>
            <a:endParaRPr lang="fr-FR" sz="1200" baseline="30000" dirty="0"/>
          </a:p>
          <a:p>
            <a:pPr algn="ctr"/>
            <a:endParaRPr lang="fr-FR" sz="1200" baseline="30000" dirty="0"/>
          </a:p>
          <a:p>
            <a:pPr algn="ctr"/>
            <a:r>
              <a:rPr lang="fr-FR" baseline="30000" dirty="0"/>
              <a:t>Elu à la jeunesse</a:t>
            </a:r>
            <a:endParaRPr lang="fr-FR" sz="1200" baseline="30000" dirty="0"/>
          </a:p>
          <a:p>
            <a:pPr algn="ctr"/>
            <a:endParaRPr lang="fr-FR" sz="1200" baseline="30000" dirty="0"/>
          </a:p>
          <a:p>
            <a:pPr algn="ctr"/>
            <a:r>
              <a:rPr lang="fr-FR" baseline="30000" dirty="0"/>
              <a:t>Elu à la politique de la ville</a:t>
            </a:r>
            <a:endParaRPr lang="fr-FR" sz="1200" baseline="30000" dirty="0"/>
          </a:p>
          <a:p>
            <a:pPr algn="ctr"/>
            <a:endParaRPr lang="fr-FR" sz="1200" baseline="30000" dirty="0"/>
          </a:p>
          <a:p>
            <a:pPr algn="ctr"/>
            <a:r>
              <a:rPr lang="fr-FR" baseline="30000" dirty="0"/>
              <a:t>Chargé de la politique de la ville et/ou de l’égalité des chances</a:t>
            </a:r>
            <a:endParaRPr lang="fr-FR" sz="1200" baseline="30000" dirty="0"/>
          </a:p>
          <a:p>
            <a:pPr algn="ctr"/>
            <a:endParaRPr lang="fr-FR" sz="1200" baseline="30000" dirty="0"/>
          </a:p>
          <a:p>
            <a:pPr algn="ctr"/>
            <a:endParaRPr lang="fr-FR" sz="1200" baseline="300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A4C902D-6981-45D1-B05D-9E8F56AF9BCE}"/>
              </a:ext>
            </a:extLst>
          </p:cNvPr>
          <p:cNvSpPr/>
          <p:nvPr/>
        </p:nvSpPr>
        <p:spPr>
          <a:xfrm>
            <a:off x="3389072" y="2048921"/>
            <a:ext cx="2620824" cy="310435"/>
          </a:xfrm>
          <a:prstGeom prst="rect">
            <a:avLst/>
          </a:prstGeom>
          <a:solidFill>
            <a:srgbClr val="F6BA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45EDD03-217F-4BE8-AF50-A7216D7791FB}"/>
              </a:ext>
            </a:extLst>
          </p:cNvPr>
          <p:cNvSpPr/>
          <p:nvPr/>
        </p:nvSpPr>
        <p:spPr>
          <a:xfrm>
            <a:off x="3371028" y="2132274"/>
            <a:ext cx="262984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baseline="30000" dirty="0">
                <a:solidFill>
                  <a:schemeClr val="bg1"/>
                </a:solidFill>
              </a:rPr>
              <a:t>CÔTÉ MAIRIE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35E7357-F2D3-407E-8B79-9E8947F80D32}"/>
              </a:ext>
            </a:extLst>
          </p:cNvPr>
          <p:cNvSpPr/>
          <p:nvPr/>
        </p:nvSpPr>
        <p:spPr>
          <a:xfrm>
            <a:off x="6202650" y="2455797"/>
            <a:ext cx="2629846" cy="230720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2700" dir="5400000" sx="97000" sy="97000" algn="ctr" rotWithShape="0">
              <a:srgbClr val="000000">
                <a:alpha val="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FBA18B6-80E6-4EEF-B0E2-255A5B4ECD35}"/>
              </a:ext>
            </a:extLst>
          </p:cNvPr>
          <p:cNvSpPr/>
          <p:nvPr/>
        </p:nvSpPr>
        <p:spPr>
          <a:xfrm>
            <a:off x="6202650" y="2455797"/>
            <a:ext cx="254725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fr-FR" sz="1200" baseline="30000" dirty="0"/>
          </a:p>
          <a:p>
            <a:pPr algn="ctr"/>
            <a:r>
              <a:rPr lang="fr-FR" baseline="30000" dirty="0"/>
              <a:t>Associations de quartier</a:t>
            </a:r>
            <a:endParaRPr lang="fr-FR" sz="1200" baseline="30000" dirty="0"/>
          </a:p>
          <a:p>
            <a:pPr algn="ctr"/>
            <a:endParaRPr lang="fr-FR" baseline="30000" dirty="0"/>
          </a:p>
          <a:p>
            <a:pPr algn="ctr"/>
            <a:r>
              <a:rPr lang="fr-FR" baseline="30000" dirty="0"/>
              <a:t>Centre social (responsable, directeur)</a:t>
            </a:r>
          </a:p>
          <a:p>
            <a:pPr algn="ctr"/>
            <a:endParaRPr lang="fr-FR" baseline="30000" dirty="0"/>
          </a:p>
          <a:p>
            <a:pPr algn="ctr"/>
            <a:r>
              <a:rPr lang="fr-FR" baseline="30000" dirty="0"/>
              <a:t> structures sociales (aide à l’enfance, aux femmes, handicap...)</a:t>
            </a:r>
          </a:p>
          <a:p>
            <a:pPr algn="ctr"/>
            <a:endParaRPr lang="fr-FR" baseline="30000" dirty="0"/>
          </a:p>
          <a:p>
            <a:pPr algn="ctr"/>
            <a:r>
              <a:rPr lang="fr-FR" baseline="30000" dirty="0"/>
              <a:t>Equipe de médiation</a:t>
            </a:r>
          </a:p>
          <a:p>
            <a:pPr algn="ctr"/>
            <a:endParaRPr lang="fr-FR" baseline="30000" dirty="0"/>
          </a:p>
          <a:p>
            <a:pPr algn="ctr"/>
            <a:r>
              <a:rPr lang="fr-FR" baseline="30000" dirty="0"/>
              <a:t>Equipe de prévention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6A63654-35C0-47F5-B61F-9ED44A02607E}"/>
              </a:ext>
            </a:extLst>
          </p:cNvPr>
          <p:cNvSpPr/>
          <p:nvPr/>
        </p:nvSpPr>
        <p:spPr>
          <a:xfrm>
            <a:off x="6186744" y="2051721"/>
            <a:ext cx="2620823" cy="343093"/>
          </a:xfrm>
          <a:prstGeom prst="rect">
            <a:avLst/>
          </a:prstGeom>
          <a:solidFill>
            <a:srgbClr val="E35E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6980729-29AE-44FB-B175-244FE785D0B2}"/>
              </a:ext>
            </a:extLst>
          </p:cNvPr>
          <p:cNvSpPr/>
          <p:nvPr/>
        </p:nvSpPr>
        <p:spPr>
          <a:xfrm>
            <a:off x="6195766" y="2074872"/>
            <a:ext cx="262984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b="1" dirty="0">
                <a:solidFill>
                  <a:schemeClr val="bg1"/>
                </a:solidFill>
              </a:rPr>
              <a:t>STRUCTURES DE QUARTIER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5FD4AB-7CD4-4044-9F00-804692FB7E95}"/>
              </a:ext>
            </a:extLst>
          </p:cNvPr>
          <p:cNvSpPr/>
          <p:nvPr/>
        </p:nvSpPr>
        <p:spPr>
          <a:xfrm>
            <a:off x="8993439" y="2045447"/>
            <a:ext cx="262984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b="1" dirty="0">
                <a:solidFill>
                  <a:schemeClr val="bg1"/>
                </a:solidFill>
              </a:rPr>
              <a:t>Structures de quartier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13ABC73-C563-4DE8-BCF7-C36604A54B0E}"/>
              </a:ext>
            </a:extLst>
          </p:cNvPr>
          <p:cNvSpPr/>
          <p:nvPr/>
        </p:nvSpPr>
        <p:spPr>
          <a:xfrm>
            <a:off x="8991563" y="2054817"/>
            <a:ext cx="2620823" cy="34309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/>
              <a:t>INSTITUTIONNELS</a:t>
            </a:r>
            <a:endParaRPr lang="fr-FR" b="1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FCB4E26-33F9-4CBB-A76A-E95882CE1B79}"/>
              </a:ext>
            </a:extLst>
          </p:cNvPr>
          <p:cNvSpPr/>
          <p:nvPr/>
        </p:nvSpPr>
        <p:spPr>
          <a:xfrm>
            <a:off x="8973518" y="2416854"/>
            <a:ext cx="2629846" cy="230720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2700" dir="5400000" sx="97000" sy="97000" algn="ctr" rotWithShape="0">
              <a:srgbClr val="000000">
                <a:alpha val="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8E1ECB6-7CCF-4CAC-B443-981946D5BFA9}"/>
              </a:ext>
            </a:extLst>
          </p:cNvPr>
          <p:cNvSpPr/>
          <p:nvPr/>
        </p:nvSpPr>
        <p:spPr>
          <a:xfrm>
            <a:off x="8973518" y="2547113"/>
            <a:ext cx="254725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aseline="30000" dirty="0"/>
              <a:t>Délégué du préfet</a:t>
            </a:r>
            <a:endParaRPr lang="fr-FR" sz="1200" baseline="30000" dirty="0"/>
          </a:p>
          <a:p>
            <a:pPr algn="ctr"/>
            <a:endParaRPr lang="fr-FR" sz="1200" baseline="30000" dirty="0"/>
          </a:p>
          <a:p>
            <a:pPr algn="ctr"/>
            <a:r>
              <a:rPr lang="fr-FR" baseline="30000" dirty="0"/>
              <a:t>Responsable DDCSPP</a:t>
            </a:r>
            <a:endParaRPr lang="fr-FR" sz="1200" baseline="30000" dirty="0"/>
          </a:p>
          <a:p>
            <a:pPr marL="285750" indent="-285750" algn="ctr">
              <a:buFontTx/>
              <a:buChar char="-"/>
            </a:pPr>
            <a:endParaRPr lang="fr-FR" sz="1200" baseline="30000" dirty="0"/>
          </a:p>
          <a:p>
            <a:pPr algn="ctr"/>
            <a:r>
              <a:rPr lang="fr-FR" baseline="30000" dirty="0"/>
              <a:t>Education nationale</a:t>
            </a:r>
          </a:p>
          <a:p>
            <a:pPr algn="ctr"/>
            <a:endParaRPr lang="fr-FR" baseline="30000" dirty="0"/>
          </a:p>
          <a:p>
            <a:pPr algn="ctr"/>
            <a:r>
              <a:rPr lang="fr-FR" baseline="30000" dirty="0"/>
              <a:t>Agence Régionale de Santé</a:t>
            </a:r>
          </a:p>
        </p:txBody>
      </p:sp>
    </p:spTree>
    <p:extLst>
      <p:ext uri="{BB962C8B-B14F-4D97-AF65-F5344CB8AC3E}">
        <p14:creationId xmlns:p14="http://schemas.microsoft.com/office/powerpoint/2010/main" val="2112102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CAEB3EF9-779C-4961-90CB-3E6E487DB5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635001"/>
            <a:ext cx="12186557" cy="812437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F550C7B-3A86-436F-ACD2-3E18E92EB2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3929" y="3885436"/>
            <a:ext cx="2425319" cy="181462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0D1DEA8-6313-41BA-AA3A-F7270DA9472E}"/>
              </a:ext>
            </a:extLst>
          </p:cNvPr>
          <p:cNvSpPr txBox="1"/>
          <p:nvPr/>
        </p:nvSpPr>
        <p:spPr>
          <a:xfrm>
            <a:off x="1032541" y="4288823"/>
            <a:ext cx="6046225" cy="120032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7200" b="1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IMPACTS</a:t>
            </a:r>
            <a:endParaRPr lang="fr-FR" sz="7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2121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30">
            <a:extLst>
              <a:ext uri="{FF2B5EF4-FFF2-40B4-BE49-F238E27FC236}">
                <a16:creationId xmlns:a16="http://schemas.microsoft.com/office/drawing/2014/main" id="{E1F5481A-4455-4115-BDCE-97F5682575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" t="16194" r="-265" b="13740"/>
          <a:stretch/>
        </p:blipFill>
        <p:spPr>
          <a:xfrm>
            <a:off x="5683947" y="0"/>
            <a:ext cx="6525339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5D20B1-8AA1-4DE0-82AF-1B1F5B62E43D}"/>
              </a:ext>
            </a:extLst>
          </p:cNvPr>
          <p:cNvSpPr/>
          <p:nvPr/>
        </p:nvSpPr>
        <p:spPr>
          <a:xfrm>
            <a:off x="0" y="3819525"/>
            <a:ext cx="12192000" cy="2562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69900" dist="127000" dir="5400000" algn="ctr" rotWithShape="0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2A8E98F-D5F8-4F7F-9080-E5E7CD73D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450" y="4153252"/>
            <a:ext cx="1502667" cy="145365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2A9BFE5-C914-4B4B-966F-B251269546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1904" y="4268268"/>
            <a:ext cx="1377349" cy="125241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72E0E12-F8C1-4180-B2AA-5771E923F219}"/>
              </a:ext>
            </a:extLst>
          </p:cNvPr>
          <p:cNvSpPr>
            <a:spLocks/>
          </p:cNvSpPr>
          <p:nvPr/>
        </p:nvSpPr>
        <p:spPr>
          <a:xfrm>
            <a:off x="944208" y="5699732"/>
            <a:ext cx="1343025" cy="37597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fr-FR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villes de France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F78C911-B28D-4305-8A8B-00BD125FE490}"/>
              </a:ext>
            </a:extLst>
          </p:cNvPr>
          <p:cNvSpPr txBox="1"/>
          <p:nvPr/>
        </p:nvSpPr>
        <p:spPr>
          <a:xfrm>
            <a:off x="1181190" y="4880078"/>
            <a:ext cx="1106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endParaRPr lang="fr-FR" sz="8800" b="1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CF836EC-2637-40DC-9B68-FE67E1808679}"/>
              </a:ext>
            </a:extLst>
          </p:cNvPr>
          <p:cNvSpPr>
            <a:spLocks/>
          </p:cNvSpPr>
          <p:nvPr/>
        </p:nvSpPr>
        <p:spPr>
          <a:xfrm>
            <a:off x="3557582" y="5695883"/>
            <a:ext cx="2648203" cy="37597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fr-FR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Quartiers</a:t>
            </a:r>
          </a:p>
          <a:p>
            <a:pPr algn="ctr"/>
            <a:r>
              <a:rPr lang="fr-FR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 Quartiers Prioritaires de la Ville</a:t>
            </a:r>
          </a:p>
          <a:p>
            <a:pPr algn="ctr"/>
            <a:r>
              <a:rPr lang="fr-FR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Quartiers de Veille Active</a:t>
            </a:r>
          </a:p>
          <a:p>
            <a:pPr algn="ctr"/>
            <a:endParaRPr lang="fr-FR" sz="2000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D17CF05-5211-4178-82D8-B09DF76F07C1}"/>
              </a:ext>
            </a:extLst>
          </p:cNvPr>
          <p:cNvSpPr txBox="1"/>
          <p:nvPr/>
        </p:nvSpPr>
        <p:spPr>
          <a:xfrm>
            <a:off x="3470302" y="5117029"/>
            <a:ext cx="1106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96</a:t>
            </a:r>
            <a:endParaRPr lang="fr-FR" sz="88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0AADC15-8DB7-4AC6-9553-CE43203B3261}"/>
              </a:ext>
            </a:extLst>
          </p:cNvPr>
          <p:cNvSpPr/>
          <p:nvPr/>
        </p:nvSpPr>
        <p:spPr>
          <a:xfrm>
            <a:off x="937261" y="3690973"/>
            <a:ext cx="1653540" cy="28800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879B6DB-F430-4E54-87D1-184AABD5F541}"/>
              </a:ext>
            </a:extLst>
          </p:cNvPr>
          <p:cNvSpPr/>
          <p:nvPr/>
        </p:nvSpPr>
        <p:spPr>
          <a:xfrm>
            <a:off x="944880" y="3697739"/>
            <a:ext cx="431750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QUELQUES CHIFFRES</a:t>
            </a: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47D5D307-7CE7-4C34-8FD5-A04F310CD6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967" y="4251375"/>
            <a:ext cx="1296330" cy="1082301"/>
          </a:xfrm>
          <a:prstGeom prst="rect">
            <a:avLst/>
          </a:prstGeom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33CB01FD-CD49-4752-92AE-891C9DAA4ECC}"/>
              </a:ext>
            </a:extLst>
          </p:cNvPr>
          <p:cNvSpPr txBox="1"/>
          <p:nvPr/>
        </p:nvSpPr>
        <p:spPr>
          <a:xfrm>
            <a:off x="6853746" y="5363709"/>
            <a:ext cx="24848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38 059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40F3609-04B6-4684-B1F3-E1128AF98EEC}"/>
              </a:ext>
            </a:extLst>
          </p:cNvPr>
          <p:cNvSpPr>
            <a:spLocks/>
          </p:cNvSpPr>
          <p:nvPr/>
        </p:nvSpPr>
        <p:spPr>
          <a:xfrm>
            <a:off x="6514631" y="5794734"/>
            <a:ext cx="2289003" cy="5191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fr-FR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jeunes ont bénéficié de nos actions ces 24 dernières années</a:t>
            </a:r>
          </a:p>
          <a:p>
            <a:pPr algn="ctr"/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" name="Image 60">
            <a:extLst>
              <a:ext uri="{FF2B5EF4-FFF2-40B4-BE49-F238E27FC236}">
                <a16:creationId xmlns:a16="http://schemas.microsoft.com/office/drawing/2014/main" id="{115C38FF-7D9C-4D4D-BE4A-78F92FD786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7410" y="4445497"/>
            <a:ext cx="1923306" cy="1626365"/>
          </a:xfrm>
          <a:prstGeom prst="rect">
            <a:avLst/>
          </a:prstGeom>
        </p:spPr>
      </p:pic>
      <p:sp>
        <p:nvSpPr>
          <p:cNvPr id="47" name="ZoneTexte 46">
            <a:extLst>
              <a:ext uri="{FF2B5EF4-FFF2-40B4-BE49-F238E27FC236}">
                <a16:creationId xmlns:a16="http://schemas.microsoft.com/office/drawing/2014/main" id="{B756353F-953E-4333-9D7C-D9187C675CC0}"/>
              </a:ext>
            </a:extLst>
          </p:cNvPr>
          <p:cNvSpPr txBox="1"/>
          <p:nvPr/>
        </p:nvSpPr>
        <p:spPr>
          <a:xfrm>
            <a:off x="10931272" y="4973859"/>
            <a:ext cx="1665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46%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D12F9CE-139E-4DAB-ABE3-EA21B4DC246C}"/>
              </a:ext>
            </a:extLst>
          </p:cNvPr>
          <p:cNvSpPr>
            <a:spLocks/>
          </p:cNvSpPr>
          <p:nvPr/>
        </p:nvSpPr>
        <p:spPr>
          <a:xfrm>
            <a:off x="11009298" y="5500369"/>
            <a:ext cx="947431" cy="27007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fr-FR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filles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Image 62">
            <a:extLst>
              <a:ext uri="{FF2B5EF4-FFF2-40B4-BE49-F238E27FC236}">
                <a16:creationId xmlns:a16="http://schemas.microsoft.com/office/drawing/2014/main" id="{600D1EEE-50BD-4C09-BE71-D025885E59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9402" y="395086"/>
            <a:ext cx="2688132" cy="298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293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EE9FD96F-47C8-496F-9CE6-E8C6D5EF87AB}"/>
              </a:ext>
            </a:extLst>
          </p:cNvPr>
          <p:cNvSpPr txBox="1"/>
          <p:nvPr/>
        </p:nvSpPr>
        <p:spPr>
          <a:xfrm>
            <a:off x="838200" y="633401"/>
            <a:ext cx="4914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PARTENAIRES INSTITUTIONNELS</a:t>
            </a:r>
            <a:endParaRPr lang="fr-FR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6B7E19-36C7-4EB0-83F3-A92631855CF7}"/>
              </a:ext>
            </a:extLst>
          </p:cNvPr>
          <p:cNvSpPr/>
          <p:nvPr/>
        </p:nvSpPr>
        <p:spPr>
          <a:xfrm>
            <a:off x="933450" y="1233477"/>
            <a:ext cx="565785" cy="72389"/>
          </a:xfrm>
          <a:prstGeom prst="rect">
            <a:avLst/>
          </a:prstGeom>
          <a:solidFill>
            <a:srgbClr val="F6BA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1DCAFF06-E1C8-4734-ACBD-C934C8685F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7438" y="4932273"/>
            <a:ext cx="767137" cy="115259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563DA02-D561-40FD-9FD5-F9699BE2B3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608" y="3430956"/>
            <a:ext cx="2085307" cy="983257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605264C-B8D9-455F-9101-C0477D376AC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1134" y="3567081"/>
            <a:ext cx="1240107" cy="701754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A91773AB-B148-4D0C-B6A7-F04575B809E5}"/>
              </a:ext>
            </a:extLst>
          </p:cNvPr>
          <p:cNvSpPr txBox="1"/>
          <p:nvPr/>
        </p:nvSpPr>
        <p:spPr>
          <a:xfrm>
            <a:off x="6438900" y="633401"/>
            <a:ext cx="4914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PARTENAIRES PRIVES</a:t>
            </a:r>
            <a:endParaRPr lang="fr-FR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121883A-0022-433E-A86D-1365A94B6BC3}"/>
              </a:ext>
            </a:extLst>
          </p:cNvPr>
          <p:cNvSpPr/>
          <p:nvPr/>
        </p:nvSpPr>
        <p:spPr>
          <a:xfrm>
            <a:off x="6534150" y="1233477"/>
            <a:ext cx="565785" cy="72389"/>
          </a:xfrm>
          <a:prstGeom prst="rect">
            <a:avLst/>
          </a:prstGeom>
          <a:solidFill>
            <a:srgbClr val="F6BA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181803CF-79A6-4A9A-86D3-4ED7E57E08C1}"/>
              </a:ext>
            </a:extLst>
          </p:cNvPr>
          <p:cNvCxnSpPr>
            <a:cxnSpLocks/>
          </p:cNvCxnSpPr>
          <p:nvPr/>
        </p:nvCxnSpPr>
        <p:spPr>
          <a:xfrm>
            <a:off x="6115050" y="509107"/>
            <a:ext cx="0" cy="6337300"/>
          </a:xfrm>
          <a:prstGeom prst="line">
            <a:avLst/>
          </a:prstGeom>
          <a:ln>
            <a:solidFill>
              <a:srgbClr val="F6BA3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age 29">
            <a:extLst>
              <a:ext uri="{FF2B5EF4-FFF2-40B4-BE49-F238E27FC236}">
                <a16:creationId xmlns:a16="http://schemas.microsoft.com/office/drawing/2014/main" id="{ABB49970-6372-4156-A8AB-2910EAA383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7315" y="1991934"/>
            <a:ext cx="2080105" cy="592737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AF246D1E-104A-48C8-BBD1-42339C5911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31845" y="1745572"/>
            <a:ext cx="2157041" cy="108546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F195C3F7-0CDD-4A52-90F4-20A4DB243E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7207" y="3624051"/>
            <a:ext cx="2000320" cy="737761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DD4D025A-D8A5-40D0-A376-3ACA92F760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91336" y="3269706"/>
            <a:ext cx="1838057" cy="1296504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F30063A9-94E6-4204-8F40-D340846679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74196" y="5463101"/>
            <a:ext cx="1943331" cy="310329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92185087-D3AC-4898-869E-65FE9F8D7B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44060" y="5078788"/>
            <a:ext cx="962954" cy="98851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6CAA6DA-EFA4-493B-AAD5-8E73667018A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583" y="1805139"/>
            <a:ext cx="2940538" cy="115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1605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46588AB0-4FFE-43A8-B227-0C113BCBA3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635" b="21276"/>
          <a:stretch/>
        </p:blipFill>
        <p:spPr>
          <a:xfrm>
            <a:off x="0" y="1"/>
            <a:ext cx="525145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48478E1-611A-4762-A7AB-8C191898E6F4}"/>
              </a:ext>
            </a:extLst>
          </p:cNvPr>
          <p:cNvSpPr/>
          <p:nvPr/>
        </p:nvSpPr>
        <p:spPr>
          <a:xfrm>
            <a:off x="472440" y="5952430"/>
            <a:ext cx="1196340" cy="2652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CACB666-2A51-4AB3-BA3D-5A3F37D100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566" y="133350"/>
            <a:ext cx="2240991" cy="155574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3634AA7-A634-4E93-8C25-36BC11D240B7}"/>
              </a:ext>
            </a:extLst>
          </p:cNvPr>
          <p:cNvSpPr txBox="1"/>
          <p:nvPr/>
        </p:nvSpPr>
        <p:spPr>
          <a:xfrm>
            <a:off x="6231113" y="1821275"/>
            <a:ext cx="5053588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c/o Fédération Française de Tennis</a:t>
            </a:r>
          </a:p>
          <a:p>
            <a:pPr algn="ctr"/>
            <a:r>
              <a:rPr lang="fr-FR" sz="1200" dirty="0"/>
              <a:t>Stade Roland-Garros </a:t>
            </a:r>
          </a:p>
          <a:p>
            <a:pPr algn="ctr"/>
            <a:r>
              <a:rPr lang="fr-FR" sz="1200" dirty="0"/>
              <a:t>8 boulevard d’Auteuil </a:t>
            </a:r>
          </a:p>
          <a:p>
            <a:pPr algn="ctr"/>
            <a:r>
              <a:rPr lang="fr-FR" sz="1200" dirty="0"/>
              <a:t>75016 Paris</a:t>
            </a:r>
          </a:p>
          <a:p>
            <a:pPr algn="ctr"/>
            <a:endParaRPr lang="fr-FR" sz="1200" dirty="0"/>
          </a:p>
          <a:p>
            <a:pPr algn="ctr"/>
            <a:r>
              <a:rPr lang="fr-FR" sz="1200" dirty="0"/>
              <a:t>infos@fetelemur.com</a:t>
            </a:r>
          </a:p>
          <a:p>
            <a:pPr algn="ctr"/>
            <a:r>
              <a:rPr lang="fr-FR" sz="1200" dirty="0"/>
              <a:t>Tél. 01.47.43.56.20</a:t>
            </a:r>
          </a:p>
          <a:p>
            <a:pPr algn="ctr"/>
            <a:endParaRPr lang="fr-FR" sz="1200" dirty="0"/>
          </a:p>
          <a:p>
            <a:pPr algn="ctr"/>
            <a:endParaRPr lang="fr-FR" sz="1200" dirty="0"/>
          </a:p>
          <a:p>
            <a:pPr algn="ctr"/>
            <a:endParaRPr lang="fr-FR" sz="1200" dirty="0"/>
          </a:p>
          <a:p>
            <a:pPr algn="ctr"/>
            <a:r>
              <a:rPr lang="fr-FR" sz="1200" b="1" dirty="0"/>
              <a:t>SÉVERINE THIEFFRY</a:t>
            </a:r>
          </a:p>
          <a:p>
            <a:pPr algn="ctr"/>
            <a:r>
              <a:rPr lang="fr-FR" sz="1200" b="1" dirty="0"/>
              <a:t>Directrice Générale</a:t>
            </a:r>
          </a:p>
          <a:p>
            <a:pPr algn="ctr"/>
            <a:r>
              <a:rPr lang="fr-FR" sz="1200" dirty="0"/>
              <a:t>Tél. 06 80 57 27 01</a:t>
            </a:r>
          </a:p>
          <a:p>
            <a:pPr algn="ctr"/>
            <a:r>
              <a:rPr lang="fr-FR" sz="1200" dirty="0"/>
              <a:t>severine.thieffry@fetelemur.com</a:t>
            </a:r>
          </a:p>
          <a:p>
            <a:pPr algn="ctr"/>
            <a:endParaRPr lang="fr-FR" sz="800" dirty="0"/>
          </a:p>
          <a:p>
            <a:pPr algn="ctr"/>
            <a:endParaRPr lang="fr-FR" sz="800" dirty="0"/>
          </a:p>
          <a:p>
            <a:pPr algn="ctr"/>
            <a:r>
              <a:rPr lang="fr-FR" sz="1200" b="1" dirty="0"/>
              <a:t>ALBERT SINGER</a:t>
            </a:r>
          </a:p>
          <a:p>
            <a:pPr algn="ctr"/>
            <a:r>
              <a:rPr lang="fr-FR" sz="1200" b="1" dirty="0"/>
              <a:t>Directeur Développement</a:t>
            </a:r>
          </a:p>
          <a:p>
            <a:pPr algn="ctr"/>
            <a:r>
              <a:rPr lang="fr-FR" sz="1200" dirty="0"/>
              <a:t>Tél. 06 08 68 13 98</a:t>
            </a:r>
          </a:p>
          <a:p>
            <a:pPr algn="ctr"/>
            <a:r>
              <a:rPr lang="fr-FR" sz="1200" dirty="0" err="1"/>
              <a:t>albert.singer@fetelemur.com</a:t>
            </a:r>
            <a:endParaRPr lang="fr-FR" sz="1200" dirty="0"/>
          </a:p>
          <a:p>
            <a:pPr algn="ctr"/>
            <a:endParaRPr lang="fr-FR" sz="800" dirty="0"/>
          </a:p>
          <a:p>
            <a:pPr algn="ctr"/>
            <a:endParaRPr lang="fr-FR" sz="800" dirty="0"/>
          </a:p>
          <a:p>
            <a:pPr algn="ctr"/>
            <a:r>
              <a:rPr lang="fr-FR" sz="1200" b="1" dirty="0"/>
              <a:t>LORE BIANCIARDI</a:t>
            </a:r>
          </a:p>
          <a:p>
            <a:pPr algn="ctr"/>
            <a:r>
              <a:rPr lang="fr-FR" sz="1200" b="1" dirty="0"/>
              <a:t>Directrice Communication et Evénementiel</a:t>
            </a:r>
          </a:p>
          <a:p>
            <a:pPr algn="ctr"/>
            <a:r>
              <a:rPr lang="fr-FR" sz="1200" dirty="0"/>
              <a:t>Tél. 06 77 94 93 61</a:t>
            </a:r>
          </a:p>
          <a:p>
            <a:pPr algn="ctr"/>
            <a:r>
              <a:rPr lang="fr-FR" sz="1200" dirty="0"/>
              <a:t>lore.bianciardi@fetelemur.com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24500D0-8CD0-48B5-ACC4-B65CD86FE3AF}"/>
              </a:ext>
            </a:extLst>
          </p:cNvPr>
          <p:cNvSpPr/>
          <p:nvPr/>
        </p:nvSpPr>
        <p:spPr>
          <a:xfrm>
            <a:off x="8448344" y="3376130"/>
            <a:ext cx="565785" cy="72389"/>
          </a:xfrm>
          <a:prstGeom prst="rect">
            <a:avLst/>
          </a:prstGeom>
          <a:solidFill>
            <a:srgbClr val="F6BA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0DD1B8-0DC3-43E4-9FD0-7C0A86FCCF2C}"/>
              </a:ext>
            </a:extLst>
          </p:cNvPr>
          <p:cNvSpPr/>
          <p:nvPr/>
        </p:nvSpPr>
        <p:spPr>
          <a:xfrm>
            <a:off x="0" y="5289852"/>
            <a:ext cx="2956652" cy="348787"/>
          </a:xfrm>
          <a:prstGeom prst="rect">
            <a:avLst/>
          </a:prstGeom>
          <a:solidFill>
            <a:srgbClr val="F6BA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7C48FA-8A0C-4B58-BEE6-25E437F71E95}"/>
              </a:ext>
            </a:extLst>
          </p:cNvPr>
          <p:cNvSpPr/>
          <p:nvPr/>
        </p:nvSpPr>
        <p:spPr>
          <a:xfrm>
            <a:off x="392339" y="5289852"/>
            <a:ext cx="34430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WWW.FETELEMUR.COM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0A1C92-D9F4-4874-8ADC-A1D0E0E6074C}"/>
              </a:ext>
            </a:extLst>
          </p:cNvPr>
          <p:cNvSpPr/>
          <p:nvPr/>
        </p:nvSpPr>
        <p:spPr>
          <a:xfrm>
            <a:off x="741589" y="5941182"/>
            <a:ext cx="31509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b="1" dirty="0"/>
              <a:t>@</a:t>
            </a:r>
            <a:r>
              <a:rPr lang="fr-FR" sz="1200" b="1" dirty="0" err="1"/>
              <a:t>fetelemur</a:t>
            </a:r>
            <a:endParaRPr lang="fr-FR" sz="1200" b="1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8898986A-6B81-44B3-B201-929D7A12D7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038" y="6004559"/>
            <a:ext cx="202736" cy="16764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B041018-460B-49A1-9B63-598181A7B840}"/>
              </a:ext>
            </a:extLst>
          </p:cNvPr>
          <p:cNvSpPr/>
          <p:nvPr/>
        </p:nvSpPr>
        <p:spPr>
          <a:xfrm>
            <a:off x="472440" y="6245056"/>
            <a:ext cx="1196340" cy="2652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D8F7B27-F46D-4246-B67D-724F0E5C9368}"/>
              </a:ext>
            </a:extLst>
          </p:cNvPr>
          <p:cNvSpPr/>
          <p:nvPr/>
        </p:nvSpPr>
        <p:spPr>
          <a:xfrm>
            <a:off x="741589" y="6233808"/>
            <a:ext cx="31509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b="1" dirty="0"/>
              <a:t>@</a:t>
            </a:r>
            <a:r>
              <a:rPr lang="fr-FR" sz="1200" b="1" dirty="0" err="1"/>
              <a:t>fetelemur</a:t>
            </a:r>
            <a:endParaRPr lang="fr-FR" sz="1200" b="1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F75D0BB-82F2-4A48-A007-73134C5BCF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900" y="6296165"/>
            <a:ext cx="172536" cy="17253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24753F1-3675-457D-AE20-88009BBD0A81}"/>
              </a:ext>
            </a:extLst>
          </p:cNvPr>
          <p:cNvSpPr/>
          <p:nvPr/>
        </p:nvSpPr>
        <p:spPr>
          <a:xfrm>
            <a:off x="472440" y="5670432"/>
            <a:ext cx="1196340" cy="2652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D2E4916-5881-4535-A0E6-3F4B9265E7DF}"/>
              </a:ext>
            </a:extLst>
          </p:cNvPr>
          <p:cNvSpPr/>
          <p:nvPr/>
        </p:nvSpPr>
        <p:spPr>
          <a:xfrm>
            <a:off x="741589" y="5659184"/>
            <a:ext cx="31509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b="1" dirty="0"/>
              <a:t>@</a:t>
            </a:r>
            <a:r>
              <a:rPr lang="fr-FR" sz="1200" b="1" dirty="0" err="1"/>
              <a:t>fetelemur</a:t>
            </a:r>
            <a:endParaRPr lang="fr-FR" sz="1200" b="1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5B397686-BC56-4727-8F36-8AF71837AD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741" y="5710293"/>
            <a:ext cx="189372" cy="18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34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6CE8EFED-1FA8-4B7C-A238-8C80145EE81D}"/>
              </a:ext>
            </a:extLst>
          </p:cNvPr>
          <p:cNvSpPr txBox="1"/>
          <p:nvPr/>
        </p:nvSpPr>
        <p:spPr>
          <a:xfrm>
            <a:off x="1911321" y="1093967"/>
            <a:ext cx="2728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DE FÊTE LE MUR</a:t>
            </a:r>
            <a:endParaRPr lang="fr-FR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F3EDA45-52DD-4BEC-9170-84490958AED8}"/>
              </a:ext>
            </a:extLst>
          </p:cNvPr>
          <p:cNvSpPr txBox="1"/>
          <p:nvPr/>
        </p:nvSpPr>
        <p:spPr>
          <a:xfrm>
            <a:off x="1911321" y="727260"/>
            <a:ext cx="2728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LES 7 VALEURS</a:t>
            </a:r>
            <a:endParaRPr lang="fr-FR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AE195B-10DE-47D8-B3B0-4E2B0D47EAB9}"/>
              </a:ext>
            </a:extLst>
          </p:cNvPr>
          <p:cNvSpPr/>
          <p:nvPr/>
        </p:nvSpPr>
        <p:spPr>
          <a:xfrm>
            <a:off x="2992884" y="1666053"/>
            <a:ext cx="565785" cy="72389"/>
          </a:xfrm>
          <a:prstGeom prst="rect">
            <a:avLst/>
          </a:prstGeom>
          <a:solidFill>
            <a:srgbClr val="F6BA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2190229-7EF6-42A5-A6BC-817AC2046C2F}"/>
              </a:ext>
            </a:extLst>
          </p:cNvPr>
          <p:cNvSpPr txBox="1"/>
          <p:nvPr/>
        </p:nvSpPr>
        <p:spPr>
          <a:xfrm>
            <a:off x="1129206" y="2114940"/>
            <a:ext cx="4433394" cy="3683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Fête le Mur s’appuie sur l’</a:t>
            </a:r>
            <a:r>
              <a:rPr lang="fr-FR" sz="1600" b="1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outil Tennis</a:t>
            </a:r>
            <a:r>
              <a:rPr lang="fr-FR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pour :</a:t>
            </a:r>
          </a:p>
          <a:p>
            <a:pPr algn="just"/>
            <a:endParaRPr lang="fr-FR" sz="1600" b="1" baseline="30000" dirty="0">
              <a:solidFill>
                <a:srgbClr val="0088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fr-FR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fr-FR" sz="1600" b="1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Véhiculer des valeurs fortes</a:t>
            </a:r>
            <a:r>
              <a:rPr lang="fr-FR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celles du sport bien sûr, mais aussi des valeurs citoyennes. Dès son entrée au sein de l’association, l’enfant prend connaissance des 7 valeurs fondatrices de notre association : </a:t>
            </a:r>
          </a:p>
          <a:p>
            <a:pPr algn="just"/>
            <a:r>
              <a:rPr lang="fr-FR" sz="1600" b="1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respect, solidarité, combativité, tolérance, estime de soi, </a:t>
            </a:r>
          </a:p>
          <a:p>
            <a:pPr algn="just"/>
            <a:r>
              <a:rPr lang="fr-FR" sz="1600" b="1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discipline, volonté. </a:t>
            </a:r>
          </a:p>
          <a:p>
            <a:pPr algn="just"/>
            <a:endParaRPr lang="fr-FR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fr-FR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fr-FR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Amener les enfants et les jeunes à </a:t>
            </a:r>
            <a:r>
              <a:rPr lang="fr-FR" sz="1600" b="1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sentir partie prenante de notre société</a:t>
            </a:r>
            <a:r>
              <a:rPr lang="fr-FR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à découvrir d’autres sphères et à s’intégrer. </a:t>
            </a:r>
          </a:p>
          <a:p>
            <a:pPr algn="just"/>
            <a:endParaRPr lang="fr-FR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fr-FR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fr-FR" sz="1600" b="1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Prôner la mixité de genre et sociale</a:t>
            </a:r>
            <a:r>
              <a:rPr lang="fr-FR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la mettre en pratique sur le terrain.</a:t>
            </a:r>
          </a:p>
          <a:p>
            <a:pPr algn="just"/>
            <a:endParaRPr lang="fr-FR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fr-FR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Permettre aux jeunes de </a:t>
            </a:r>
            <a:r>
              <a:rPr lang="fr-FR" sz="1600" b="1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former aux métiers</a:t>
            </a:r>
            <a:r>
              <a:rPr lang="fr-FR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l’enseignement, de l’encadrement et de l’arbitrage.</a:t>
            </a:r>
          </a:p>
          <a:p>
            <a:pPr algn="just"/>
            <a:endParaRPr lang="fr-FR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fr-FR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Permettre aux jeunes d’</a:t>
            </a:r>
            <a:r>
              <a:rPr lang="fr-FR" sz="1600" b="1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aller vers </a:t>
            </a:r>
            <a:r>
              <a:rPr lang="fr-FR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l’entreprise et l’emploi. </a:t>
            </a:r>
            <a:endParaRPr lang="fr-F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sz="20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4BF162A-2226-4BEA-8F8D-35264995C7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725" y="323850"/>
            <a:ext cx="4371626" cy="581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263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7F916C07-F2B4-443B-BEDD-4002B11178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3225" y="-24249"/>
            <a:ext cx="12325225" cy="730917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A50EA00-7A33-45A2-A912-143DDF8427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5756" y="687002"/>
            <a:ext cx="2596379" cy="194261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E6FAE22-7D60-4F80-93B4-67F5C8578763}"/>
              </a:ext>
            </a:extLst>
          </p:cNvPr>
          <p:cNvSpPr txBox="1"/>
          <p:nvPr/>
        </p:nvSpPr>
        <p:spPr>
          <a:xfrm>
            <a:off x="6981205" y="996996"/>
            <a:ext cx="8541989" cy="120032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7200" b="1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RÉPONSE À UN </a:t>
            </a:r>
            <a:endParaRPr lang="fr-FR" sz="7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EB800EB-93EA-495E-86F8-4B5C0EC28718}"/>
              </a:ext>
            </a:extLst>
          </p:cNvPr>
          <p:cNvSpPr txBox="1"/>
          <p:nvPr/>
        </p:nvSpPr>
        <p:spPr>
          <a:xfrm>
            <a:off x="6981205" y="1597160"/>
            <a:ext cx="8541989" cy="120032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7200" b="1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BESOIN SOCIAL</a:t>
            </a:r>
            <a:endParaRPr lang="fr-FR" sz="7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892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Image 62">
            <a:extLst>
              <a:ext uri="{FF2B5EF4-FFF2-40B4-BE49-F238E27FC236}">
                <a16:creationId xmlns:a16="http://schemas.microsoft.com/office/drawing/2014/main" id="{50A329E8-D597-4310-B835-0ABE4865AC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992" t="-67"/>
          <a:stretch/>
        </p:blipFill>
        <p:spPr>
          <a:xfrm flipH="1">
            <a:off x="0" y="141514"/>
            <a:ext cx="5650645" cy="671648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347884-A740-4062-9E03-3F19846F9F28}"/>
              </a:ext>
            </a:extLst>
          </p:cNvPr>
          <p:cNvSpPr>
            <a:spLocks/>
          </p:cNvSpPr>
          <p:nvPr/>
        </p:nvSpPr>
        <p:spPr>
          <a:xfrm>
            <a:off x="3333751" y="455033"/>
            <a:ext cx="8858249" cy="86889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fr-FR" sz="3200" baseline="30000" dirty="0">
                <a:solidFill>
                  <a:srgbClr val="000000"/>
                </a:solidFill>
              </a:rPr>
              <a:t>En projet,</a:t>
            </a:r>
          </a:p>
          <a:p>
            <a:pPr algn="ctr"/>
            <a:endParaRPr lang="fr-FR" sz="2000" dirty="0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2460B1B4-F057-4235-BB2B-165162442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428" y="1010074"/>
            <a:ext cx="1502667" cy="1453653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0AD2009F-FD84-47DE-AB1E-5D4A6E6309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6614" y="1097698"/>
            <a:ext cx="1377349" cy="1252412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7305477E-ADB0-4CF3-B984-F29BCEA99C20}"/>
              </a:ext>
            </a:extLst>
          </p:cNvPr>
          <p:cNvSpPr>
            <a:spLocks/>
          </p:cNvSpPr>
          <p:nvPr/>
        </p:nvSpPr>
        <p:spPr>
          <a:xfrm>
            <a:off x="4081801" y="2556554"/>
            <a:ext cx="1623186" cy="37213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/>
            <a:r>
              <a:rPr lang="fr-FR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villes en Bretagne et Pays de la Loire :</a:t>
            </a:r>
          </a:p>
          <a:p>
            <a:pPr algn="just"/>
            <a:r>
              <a:rPr lang="fr-FR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Saint-Nazaire, Rennes, Brest, Vannes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39AEACEC-9198-4821-ADD2-A35121B5FACC}"/>
              </a:ext>
            </a:extLst>
          </p:cNvPr>
          <p:cNvSpPr txBox="1"/>
          <p:nvPr/>
        </p:nvSpPr>
        <p:spPr>
          <a:xfrm>
            <a:off x="4578468" y="1736900"/>
            <a:ext cx="1106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fr-FR" sz="8800" b="1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76760D6-0F1B-4D82-8DA6-9F98D60E88AE}"/>
              </a:ext>
            </a:extLst>
          </p:cNvPr>
          <p:cNvSpPr>
            <a:spLocks/>
          </p:cNvSpPr>
          <p:nvPr/>
        </p:nvSpPr>
        <p:spPr>
          <a:xfrm>
            <a:off x="6732348" y="2537038"/>
            <a:ext cx="1497018" cy="61701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/>
            <a:r>
              <a:rPr lang="fr-FR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Quartiers Prioritaires de la Politique de la Ville</a:t>
            </a:r>
            <a:endParaRPr lang="fr-FR" sz="2000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48172A08-FDFD-4D41-85E1-717F5BCB2618}"/>
              </a:ext>
            </a:extLst>
          </p:cNvPr>
          <p:cNvSpPr txBox="1"/>
          <p:nvPr/>
        </p:nvSpPr>
        <p:spPr>
          <a:xfrm>
            <a:off x="6395012" y="1946459"/>
            <a:ext cx="1106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fr-FR" sz="88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E0ED76F2-4682-4776-9753-32BFE01A4E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4581" y="1040798"/>
            <a:ext cx="1296330" cy="1082301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E94C5D92-6016-474E-9824-4CECD89D7719}"/>
              </a:ext>
            </a:extLst>
          </p:cNvPr>
          <p:cNvSpPr txBox="1"/>
          <p:nvPr/>
        </p:nvSpPr>
        <p:spPr>
          <a:xfrm>
            <a:off x="9427360" y="2115032"/>
            <a:ext cx="24848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45 893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B7949F4-8560-42B0-ACA3-AC4304D6C225}"/>
              </a:ext>
            </a:extLst>
          </p:cNvPr>
          <p:cNvSpPr>
            <a:spLocks/>
          </p:cNvSpPr>
          <p:nvPr/>
        </p:nvSpPr>
        <p:spPr>
          <a:xfrm>
            <a:off x="9451461" y="2496162"/>
            <a:ext cx="1562569" cy="101113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/>
            <a:r>
              <a:rPr lang="fr-FR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personnes habitant les Quartiers Prioritaires parmi les villes où nous avons un projet</a:t>
            </a:r>
          </a:p>
          <a:p>
            <a:pPr algn="ctr"/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BB0E9EC-A8F1-4BC5-A4FF-D35CA5B39DAD}"/>
              </a:ext>
            </a:extLst>
          </p:cNvPr>
          <p:cNvSpPr>
            <a:spLocks/>
          </p:cNvSpPr>
          <p:nvPr/>
        </p:nvSpPr>
        <p:spPr>
          <a:xfrm>
            <a:off x="3333751" y="3681139"/>
            <a:ext cx="8858250" cy="86889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fr-FR" sz="3200" baseline="30000" dirty="0">
                <a:solidFill>
                  <a:srgbClr val="000000"/>
                </a:solidFill>
              </a:rPr>
              <a:t>En potentiel,</a:t>
            </a:r>
          </a:p>
          <a:p>
            <a:pPr algn="ctr"/>
            <a:endParaRPr lang="fr-FR" sz="2000" dirty="0"/>
          </a:p>
        </p:txBody>
      </p:sp>
      <p:pic>
        <p:nvPicPr>
          <p:cNvPr id="54" name="Image 53">
            <a:extLst>
              <a:ext uri="{FF2B5EF4-FFF2-40B4-BE49-F238E27FC236}">
                <a16:creationId xmlns:a16="http://schemas.microsoft.com/office/drawing/2014/main" id="{9AC69C67-46CF-4598-BBF4-44DF985AC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1232" y="4182082"/>
            <a:ext cx="1408902" cy="1362946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25145C14-FE1E-402B-9D9D-26AA65BF9D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3567" y="4390601"/>
            <a:ext cx="1190268" cy="1082301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F1537676-6DF6-415B-B3F8-899369689E08}"/>
              </a:ext>
            </a:extLst>
          </p:cNvPr>
          <p:cNvSpPr>
            <a:spLocks/>
          </p:cNvSpPr>
          <p:nvPr/>
        </p:nvSpPr>
        <p:spPr>
          <a:xfrm>
            <a:off x="3276603" y="5637855"/>
            <a:ext cx="1677767" cy="51566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/>
            <a:r>
              <a:rPr lang="fr-FR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villes en Bretagne et Pays-de-la-Loire ont des Quartiers Prioritaires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6771AE3E-09A7-414C-A465-08558546F580}"/>
              </a:ext>
            </a:extLst>
          </p:cNvPr>
          <p:cNvSpPr txBox="1"/>
          <p:nvPr/>
        </p:nvSpPr>
        <p:spPr>
          <a:xfrm>
            <a:off x="3633571" y="4818201"/>
            <a:ext cx="11060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endParaRPr lang="fr-FR" sz="8800" b="1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DDD0F166-69C6-410B-B8A2-EED7429C2A6F}"/>
              </a:ext>
            </a:extLst>
          </p:cNvPr>
          <p:cNvSpPr>
            <a:spLocks/>
          </p:cNvSpPr>
          <p:nvPr/>
        </p:nvSpPr>
        <p:spPr>
          <a:xfrm>
            <a:off x="5469244" y="5648106"/>
            <a:ext cx="1734591" cy="76944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/>
            <a:r>
              <a:rPr lang="fr-FR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Quartiers Prioritaires de la Politique de la Ville en Bretagne et Pays de la Loire</a:t>
            </a:r>
            <a:endParaRPr lang="fr-FR" sz="2000" dirty="0"/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DFA01106-BA46-4C67-B57F-4DAFCE5D92F3}"/>
              </a:ext>
            </a:extLst>
          </p:cNvPr>
          <p:cNvSpPr txBox="1"/>
          <p:nvPr/>
        </p:nvSpPr>
        <p:spPr>
          <a:xfrm>
            <a:off x="5521664" y="5069252"/>
            <a:ext cx="11060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78</a:t>
            </a:r>
            <a:endParaRPr lang="fr-FR" sz="88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" name="Image 59">
            <a:extLst>
              <a:ext uri="{FF2B5EF4-FFF2-40B4-BE49-F238E27FC236}">
                <a16:creationId xmlns:a16="http://schemas.microsoft.com/office/drawing/2014/main" id="{67405FA9-9613-4C92-960B-07B7DFD6C2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2767" y="4373699"/>
            <a:ext cx="1063060" cy="887545"/>
          </a:xfrm>
          <a:prstGeom prst="rect">
            <a:avLst/>
          </a:prstGeom>
        </p:spPr>
      </p:pic>
      <p:sp>
        <p:nvSpPr>
          <p:cNvPr id="61" name="ZoneTexte 60">
            <a:extLst>
              <a:ext uri="{FF2B5EF4-FFF2-40B4-BE49-F238E27FC236}">
                <a16:creationId xmlns:a16="http://schemas.microsoft.com/office/drawing/2014/main" id="{F0374B30-7745-45FF-B4F3-5DB2CF9266D1}"/>
              </a:ext>
            </a:extLst>
          </p:cNvPr>
          <p:cNvSpPr txBox="1"/>
          <p:nvPr/>
        </p:nvSpPr>
        <p:spPr>
          <a:xfrm>
            <a:off x="7852945" y="5247572"/>
            <a:ext cx="2484818" cy="543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257 256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FCF6884-8914-4906-870E-04425C9BADCC}"/>
              </a:ext>
            </a:extLst>
          </p:cNvPr>
          <p:cNvSpPr>
            <a:spLocks/>
          </p:cNvSpPr>
          <p:nvPr/>
        </p:nvSpPr>
        <p:spPr>
          <a:xfrm>
            <a:off x="7766133" y="5615898"/>
            <a:ext cx="1661227" cy="63911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fr-FR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personnes habitant les Quartiers Prioritaires en Bretagne et Pays de la Loire</a:t>
            </a:r>
          </a:p>
          <a:p>
            <a:pPr algn="ctr"/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6" name="Image 65">
            <a:extLst>
              <a:ext uri="{FF2B5EF4-FFF2-40B4-BE49-F238E27FC236}">
                <a16:creationId xmlns:a16="http://schemas.microsoft.com/office/drawing/2014/main" id="{DCB5EB05-F925-408F-AFC9-3DB17432ED2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69768">
            <a:off x="10078179" y="4725435"/>
            <a:ext cx="658507" cy="492696"/>
          </a:xfrm>
          <a:prstGeom prst="rect">
            <a:avLst/>
          </a:prstGeom>
        </p:spPr>
      </p:pic>
      <p:pic>
        <p:nvPicPr>
          <p:cNvPr id="65" name="Image 64">
            <a:extLst>
              <a:ext uri="{FF2B5EF4-FFF2-40B4-BE49-F238E27FC236}">
                <a16:creationId xmlns:a16="http://schemas.microsoft.com/office/drawing/2014/main" id="{BBE37470-0D4A-4F58-A04E-D42AB02CC41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84105">
            <a:off x="10328450" y="4467166"/>
            <a:ext cx="814331" cy="814331"/>
          </a:xfrm>
          <a:prstGeom prst="rect">
            <a:avLst/>
          </a:prstGeom>
        </p:spPr>
      </p:pic>
      <p:sp>
        <p:nvSpPr>
          <p:cNvPr id="67" name="ZoneTexte 66">
            <a:extLst>
              <a:ext uri="{FF2B5EF4-FFF2-40B4-BE49-F238E27FC236}">
                <a16:creationId xmlns:a16="http://schemas.microsoft.com/office/drawing/2014/main" id="{11A665C4-A33B-474C-B920-6CFFAA0A0F15}"/>
              </a:ext>
            </a:extLst>
          </p:cNvPr>
          <p:cNvSpPr txBox="1"/>
          <p:nvPr/>
        </p:nvSpPr>
        <p:spPr>
          <a:xfrm>
            <a:off x="10446878" y="5239106"/>
            <a:ext cx="2484818" cy="543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89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BF937816-06FB-4E74-9BE4-D4ADBBFFFC9D}"/>
              </a:ext>
            </a:extLst>
          </p:cNvPr>
          <p:cNvSpPr>
            <a:spLocks/>
          </p:cNvSpPr>
          <p:nvPr/>
        </p:nvSpPr>
        <p:spPr>
          <a:xfrm>
            <a:off x="9989658" y="5583858"/>
            <a:ext cx="1661227" cy="63911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fr-FR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clubs de tennis proches des Quartiers Prioritaires en Bretagne et Pays de la l Loire</a:t>
            </a:r>
          </a:p>
          <a:p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062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D4EB1613-E14C-4B36-9D1B-B7FA806B22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4300"/>
            <a:ext cx="12192000" cy="697229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F12447A-A9E3-4A33-B503-40A222E048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0651" y="568265"/>
            <a:ext cx="2526221" cy="189012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0D1DEA8-6313-41BA-AA3A-F7270DA9472E}"/>
              </a:ext>
            </a:extLst>
          </p:cNvPr>
          <p:cNvSpPr txBox="1"/>
          <p:nvPr/>
        </p:nvSpPr>
        <p:spPr>
          <a:xfrm>
            <a:off x="1437671" y="773463"/>
            <a:ext cx="8541989" cy="120032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7200" b="1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ANCRAGE</a:t>
            </a:r>
            <a:endParaRPr lang="fr-FR" sz="7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385AC77-045C-42F3-BA5D-9CACC769B421}"/>
              </a:ext>
            </a:extLst>
          </p:cNvPr>
          <p:cNvSpPr txBox="1"/>
          <p:nvPr/>
        </p:nvSpPr>
        <p:spPr>
          <a:xfrm>
            <a:off x="1641151" y="1326321"/>
            <a:ext cx="8541989" cy="120032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7200" b="1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</a:t>
            </a:r>
            <a:endParaRPr lang="fr-FR" sz="7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394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68512C89-59F2-4360-B7BB-175091BD7ABC}"/>
              </a:ext>
            </a:extLst>
          </p:cNvPr>
          <p:cNvSpPr txBox="1"/>
          <p:nvPr/>
        </p:nvSpPr>
        <p:spPr>
          <a:xfrm>
            <a:off x="796213" y="925292"/>
            <a:ext cx="3348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NANTES</a:t>
            </a:r>
            <a:endParaRPr lang="fr-FR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63064AD-3025-4B09-8E1B-ACF0AC2B591F}"/>
              </a:ext>
            </a:extLst>
          </p:cNvPr>
          <p:cNvSpPr txBox="1"/>
          <p:nvPr/>
        </p:nvSpPr>
        <p:spPr>
          <a:xfrm>
            <a:off x="796213" y="558585"/>
            <a:ext cx="37757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FÊTE LE MUR</a:t>
            </a:r>
            <a:endParaRPr lang="fr-FR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7137D2-4303-4DD6-B7D8-B668CAB754B5}"/>
              </a:ext>
            </a:extLst>
          </p:cNvPr>
          <p:cNvSpPr/>
          <p:nvPr/>
        </p:nvSpPr>
        <p:spPr>
          <a:xfrm>
            <a:off x="891463" y="1525368"/>
            <a:ext cx="565785" cy="72389"/>
          </a:xfrm>
          <a:prstGeom prst="rect">
            <a:avLst/>
          </a:prstGeom>
          <a:solidFill>
            <a:srgbClr val="F6BA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FDD8443-CEFA-4E82-8990-14E9084C6237}"/>
              </a:ext>
            </a:extLst>
          </p:cNvPr>
          <p:cNvSpPr txBox="1"/>
          <p:nvPr/>
        </p:nvSpPr>
        <p:spPr>
          <a:xfrm>
            <a:off x="1885087" y="4051540"/>
            <a:ext cx="2724784" cy="1538057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pPr algn="ctr"/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2100 jeunes </a:t>
            </a:r>
          </a:p>
          <a:p>
            <a:pPr algn="ctr"/>
            <a:r>
              <a:rPr lang="fr-FR" sz="1050" dirty="0">
                <a:latin typeface="Arial" panose="020B0604020202020204" pitchFamily="34" charset="0"/>
                <a:cs typeface="Arial" panose="020B0604020202020204" pitchFamily="34" charset="0"/>
              </a:rPr>
              <a:t>touchés depuis la création</a:t>
            </a:r>
          </a:p>
          <a:p>
            <a:pPr algn="ctr"/>
            <a:endParaRPr lang="fr-FR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050" dirty="0">
                <a:latin typeface="Arial" panose="020B0604020202020204" pitchFamily="34" charset="0"/>
                <a:cs typeface="Arial" panose="020B0604020202020204" pitchFamily="34" charset="0"/>
              </a:rPr>
              <a:t>En 2019 :</a:t>
            </a:r>
          </a:p>
          <a:p>
            <a:pPr algn="ctr"/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64 % de filles </a:t>
            </a:r>
          </a:p>
          <a:p>
            <a:pPr algn="ctr"/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36 % de garçons</a:t>
            </a:r>
          </a:p>
          <a:p>
            <a:pPr algn="ctr"/>
            <a:endParaRPr lang="fr-FR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70F3B3D-CA8D-4B0A-9E37-7FD84D9FE968}"/>
              </a:ext>
            </a:extLst>
          </p:cNvPr>
          <p:cNvSpPr txBox="1"/>
          <p:nvPr/>
        </p:nvSpPr>
        <p:spPr>
          <a:xfrm>
            <a:off x="5011965" y="4095309"/>
            <a:ext cx="2724784" cy="797000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pPr lvl="0" algn="ctr"/>
            <a:r>
              <a:rPr lang="fr-FR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QPV</a:t>
            </a:r>
          </a:p>
          <a:p>
            <a:pPr lvl="0" algn="ctr"/>
            <a:endParaRPr lang="fr-FR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fr-FR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fr-FR" sz="105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Dervallières</a:t>
            </a:r>
            <a:endParaRPr lang="fr-FR" sz="10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fr-FR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Breil</a:t>
            </a:r>
            <a:endParaRPr lang="fr-FR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E1A36E9A-B24B-4C7A-AE96-B2E968A8F68E}"/>
              </a:ext>
            </a:extLst>
          </p:cNvPr>
          <p:cNvSpPr txBox="1"/>
          <p:nvPr/>
        </p:nvSpPr>
        <p:spPr>
          <a:xfrm>
            <a:off x="8048860" y="4067350"/>
            <a:ext cx="2258051" cy="461665"/>
          </a:xfrm>
          <a:prstGeom prst="rect">
            <a:avLst/>
          </a:prstGeom>
          <a:noFill/>
        </p:spPr>
        <p:txBody>
          <a:bodyPr wrap="square" numCol="1" spcCol="180000" rtlCol="0">
            <a:noAutofit/>
          </a:bodyPr>
          <a:lstStyle/>
          <a:p>
            <a:pPr lvl="0" algn="ctr"/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1050 heures </a:t>
            </a:r>
          </a:p>
          <a:p>
            <a:pPr lvl="0" algn="ctr"/>
            <a:r>
              <a:rPr lang="fr-FR" sz="1050" dirty="0">
                <a:latin typeface="Arial" panose="020B0604020202020204" pitchFamily="34" charset="0"/>
                <a:cs typeface="Arial" panose="020B0604020202020204" pitchFamily="34" charset="0"/>
              </a:rPr>
              <a:t>en 2019</a:t>
            </a:r>
          </a:p>
          <a:p>
            <a:pPr lvl="0" algn="ctr"/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050" dirty="0">
                <a:latin typeface="Arial" panose="020B0604020202020204" pitchFamily="34" charset="0"/>
                <a:cs typeface="Arial" panose="020B0604020202020204" pitchFamily="34" charset="0"/>
              </a:rPr>
              <a:t>650 heures de tennis/para-tennis</a:t>
            </a:r>
          </a:p>
          <a:p>
            <a:pPr algn="ctr"/>
            <a:r>
              <a:rPr lang="fr-FR" sz="1050" dirty="0">
                <a:latin typeface="Arial" panose="020B0604020202020204" pitchFamily="34" charset="0"/>
                <a:cs typeface="Arial" panose="020B0604020202020204" pitchFamily="34" charset="0"/>
              </a:rPr>
              <a:t>400 heures de double-</a:t>
            </a:r>
            <a:r>
              <a:rPr lang="fr-FR" sz="1050" dirty="0" err="1">
                <a:latin typeface="Arial" panose="020B0604020202020204" pitchFamily="34" charset="0"/>
                <a:cs typeface="Arial" panose="020B0604020202020204" pitchFamily="34" charset="0"/>
              </a:rPr>
              <a:t>dutch</a:t>
            </a:r>
            <a:r>
              <a:rPr lang="fr-FR" sz="1050" dirty="0">
                <a:latin typeface="Arial" panose="020B0604020202020204" pitchFamily="34" charset="0"/>
                <a:cs typeface="Arial" panose="020B0604020202020204" pitchFamily="34" charset="0"/>
              </a:rPr>
              <a:t>/gym sportive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FFAB1EE-BFD8-4B55-AD8B-E61DE1A1DD94}"/>
              </a:ext>
            </a:extLst>
          </p:cNvPr>
          <p:cNvSpPr/>
          <p:nvPr/>
        </p:nvSpPr>
        <p:spPr>
          <a:xfrm>
            <a:off x="5385394" y="1822598"/>
            <a:ext cx="2049534" cy="303797"/>
          </a:xfrm>
          <a:prstGeom prst="rect">
            <a:avLst/>
          </a:prstGeom>
          <a:solidFill>
            <a:srgbClr val="F6BA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E8137D9-DE1E-49EB-8CF3-877BD07540AF}"/>
              </a:ext>
            </a:extLst>
          </p:cNvPr>
          <p:cNvSpPr/>
          <p:nvPr/>
        </p:nvSpPr>
        <p:spPr>
          <a:xfrm>
            <a:off x="5385393" y="1795109"/>
            <a:ext cx="20495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</a:rPr>
              <a:t>Année création : 2006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45C2A66A-A90C-4DE9-85CF-3F51437CDE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9276" y="3048413"/>
            <a:ext cx="987822" cy="987822"/>
          </a:xfrm>
          <a:prstGeom prst="rect">
            <a:avLst/>
          </a:prstGeom>
        </p:spPr>
      </p:pic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DF7DCA83-C4E7-4B93-A506-E23AC16DBC13}"/>
              </a:ext>
            </a:extLst>
          </p:cNvPr>
          <p:cNvCxnSpPr>
            <a:cxnSpLocks/>
          </p:cNvCxnSpPr>
          <p:nvPr/>
        </p:nvCxnSpPr>
        <p:spPr>
          <a:xfrm>
            <a:off x="4964616" y="3048413"/>
            <a:ext cx="0" cy="2271479"/>
          </a:xfrm>
          <a:prstGeom prst="line">
            <a:avLst/>
          </a:prstGeom>
          <a:ln>
            <a:solidFill>
              <a:srgbClr val="F6BA3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46AA2158-F14E-483A-874C-B40E17F880F0}"/>
              </a:ext>
            </a:extLst>
          </p:cNvPr>
          <p:cNvCxnSpPr>
            <a:cxnSpLocks/>
          </p:cNvCxnSpPr>
          <p:nvPr/>
        </p:nvCxnSpPr>
        <p:spPr>
          <a:xfrm>
            <a:off x="7718411" y="3048413"/>
            <a:ext cx="0" cy="2190524"/>
          </a:xfrm>
          <a:prstGeom prst="line">
            <a:avLst/>
          </a:prstGeom>
          <a:ln>
            <a:solidFill>
              <a:srgbClr val="F6BA3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>
            <a:extLst>
              <a:ext uri="{FF2B5EF4-FFF2-40B4-BE49-F238E27FC236}">
                <a16:creationId xmlns:a16="http://schemas.microsoft.com/office/drawing/2014/main" id="{408CFED1-069C-4C35-B4E1-7DEB587CB4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0818" y="3078890"/>
            <a:ext cx="814331" cy="814331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FA14D2EE-A278-430A-B6AF-69B6E173A7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0524" y="2959101"/>
            <a:ext cx="1184586" cy="1077134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F566BBB4-0017-4F12-9276-ECA27E93FCD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8097" y="578149"/>
            <a:ext cx="1494432" cy="101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713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4DB1A99-23B7-4774-80D1-08004E59A4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0" b="31"/>
          <a:stretch/>
        </p:blipFill>
        <p:spPr>
          <a:xfrm>
            <a:off x="0" y="0"/>
            <a:ext cx="12192000" cy="713232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87E33AA-5071-4FFA-9F70-1ED816102A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214" y="4809234"/>
            <a:ext cx="3262886" cy="170840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445313A-7D1F-4D50-848E-30DB43819E13}"/>
              </a:ext>
            </a:extLst>
          </p:cNvPr>
          <p:cNvSpPr txBox="1"/>
          <p:nvPr/>
        </p:nvSpPr>
        <p:spPr>
          <a:xfrm>
            <a:off x="4907181" y="5357403"/>
            <a:ext cx="11788239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7200" b="1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EXPÉRIMENTATION</a:t>
            </a:r>
          </a:p>
        </p:txBody>
      </p:sp>
    </p:spTree>
    <p:extLst>
      <p:ext uri="{BB962C8B-B14F-4D97-AF65-F5344CB8AC3E}">
        <p14:creationId xmlns:p14="http://schemas.microsoft.com/office/powerpoint/2010/main" val="15813892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Image 103">
            <a:extLst>
              <a:ext uri="{FF2B5EF4-FFF2-40B4-BE49-F238E27FC236}">
                <a16:creationId xmlns:a16="http://schemas.microsoft.com/office/drawing/2014/main" id="{7B68B773-768A-40D1-93D7-1CFFBEBF911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7118" y="4508139"/>
            <a:ext cx="838060" cy="935659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A6737CD-C1B4-4D0B-A28B-ABDC77F1738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8563" y="635065"/>
            <a:ext cx="938892" cy="984484"/>
          </a:xfrm>
          <a:prstGeom prst="rect">
            <a:avLst/>
          </a:prstGeom>
        </p:spPr>
      </p:pic>
      <p:pic>
        <p:nvPicPr>
          <p:cNvPr id="103" name="Image 102">
            <a:extLst>
              <a:ext uri="{FF2B5EF4-FFF2-40B4-BE49-F238E27FC236}">
                <a16:creationId xmlns:a16="http://schemas.microsoft.com/office/drawing/2014/main" id="{BFFF9C5B-4122-4C3F-A3C1-7107384D6D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0905" y="3190587"/>
            <a:ext cx="838060" cy="935659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C83B0C2-9C6D-4D17-8155-7336CFEC97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9272" y="410294"/>
            <a:ext cx="804808" cy="878536"/>
          </a:xfrm>
          <a:prstGeom prst="rect">
            <a:avLst/>
          </a:prstGeom>
        </p:spPr>
      </p:pic>
      <p:pic>
        <p:nvPicPr>
          <p:cNvPr id="102" name="Image 101">
            <a:extLst>
              <a:ext uri="{FF2B5EF4-FFF2-40B4-BE49-F238E27FC236}">
                <a16:creationId xmlns:a16="http://schemas.microsoft.com/office/drawing/2014/main" id="{FF0E246F-803B-44E4-9F8F-2114F66428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7661" y="4856601"/>
            <a:ext cx="782241" cy="891741"/>
          </a:xfrm>
          <a:prstGeom prst="rect">
            <a:avLst/>
          </a:prstGeom>
        </p:spPr>
      </p:pic>
      <p:pic>
        <p:nvPicPr>
          <p:cNvPr id="91" name="Image 90">
            <a:extLst>
              <a:ext uri="{FF2B5EF4-FFF2-40B4-BE49-F238E27FC236}">
                <a16:creationId xmlns:a16="http://schemas.microsoft.com/office/drawing/2014/main" id="{ADBFCF55-B8A9-42B5-9464-B13773A611E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4164" y="4893670"/>
            <a:ext cx="804808" cy="873206"/>
          </a:xfrm>
          <a:prstGeom prst="rect">
            <a:avLst/>
          </a:prstGeom>
        </p:spPr>
      </p:pic>
      <p:pic>
        <p:nvPicPr>
          <p:cNvPr id="101" name="Image 100">
            <a:extLst>
              <a:ext uri="{FF2B5EF4-FFF2-40B4-BE49-F238E27FC236}">
                <a16:creationId xmlns:a16="http://schemas.microsoft.com/office/drawing/2014/main" id="{70BA4F58-0408-44FA-A36C-D1F6E72BAE2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4874" y="4887068"/>
            <a:ext cx="804809" cy="873206"/>
          </a:xfrm>
          <a:prstGeom prst="rect">
            <a:avLst/>
          </a:prstGeom>
        </p:spPr>
      </p:pic>
      <p:pic>
        <p:nvPicPr>
          <p:cNvPr id="90" name="Image 89">
            <a:extLst>
              <a:ext uri="{FF2B5EF4-FFF2-40B4-BE49-F238E27FC236}">
                <a16:creationId xmlns:a16="http://schemas.microsoft.com/office/drawing/2014/main" id="{B3ECDDEE-B7E3-4968-9438-A9CD63D559C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554" y="2899755"/>
            <a:ext cx="804808" cy="873206"/>
          </a:xfrm>
          <a:prstGeom prst="rect">
            <a:avLst/>
          </a:prstGeom>
        </p:spPr>
      </p:pic>
      <p:pic>
        <p:nvPicPr>
          <p:cNvPr id="89" name="Image 88">
            <a:extLst>
              <a:ext uri="{FF2B5EF4-FFF2-40B4-BE49-F238E27FC236}">
                <a16:creationId xmlns:a16="http://schemas.microsoft.com/office/drawing/2014/main" id="{CEAA98C8-772A-47DF-AD85-44E0BFA7CA5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8654" y="2918637"/>
            <a:ext cx="804808" cy="873206"/>
          </a:xfrm>
          <a:prstGeom prst="rect">
            <a:avLst/>
          </a:prstGeom>
        </p:spPr>
      </p:pic>
      <p:pic>
        <p:nvPicPr>
          <p:cNvPr id="79" name="Image 78">
            <a:extLst>
              <a:ext uri="{FF2B5EF4-FFF2-40B4-BE49-F238E27FC236}">
                <a16:creationId xmlns:a16="http://schemas.microsoft.com/office/drawing/2014/main" id="{C90C8425-F4D0-4A7A-9790-D2125C05A2F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9071" y="2903661"/>
            <a:ext cx="804808" cy="873206"/>
          </a:xfrm>
          <a:prstGeom prst="rect">
            <a:avLst/>
          </a:prstGeom>
        </p:spPr>
      </p:pic>
      <p:pic>
        <p:nvPicPr>
          <p:cNvPr id="92" name="Image 91">
            <a:extLst>
              <a:ext uri="{FF2B5EF4-FFF2-40B4-BE49-F238E27FC236}">
                <a16:creationId xmlns:a16="http://schemas.microsoft.com/office/drawing/2014/main" id="{565F0089-A58F-4997-AF88-409882F69C3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9080" y="411470"/>
            <a:ext cx="804808" cy="873206"/>
          </a:xfrm>
          <a:prstGeom prst="rect">
            <a:avLst/>
          </a:prstGeom>
        </p:spPr>
      </p:pic>
      <p:pic>
        <p:nvPicPr>
          <p:cNvPr id="78" name="Image 77">
            <a:extLst>
              <a:ext uri="{FF2B5EF4-FFF2-40B4-BE49-F238E27FC236}">
                <a16:creationId xmlns:a16="http://schemas.microsoft.com/office/drawing/2014/main" id="{EDBEA528-45C3-4047-AFBD-3C1B624093A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7694" y="388641"/>
            <a:ext cx="804808" cy="87320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E90A94F-7D36-4B6D-B452-5866C2054C0F}"/>
              </a:ext>
            </a:extLst>
          </p:cNvPr>
          <p:cNvSpPr txBox="1"/>
          <p:nvPr/>
        </p:nvSpPr>
        <p:spPr>
          <a:xfrm>
            <a:off x="398426" y="860837"/>
            <a:ext cx="40471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FÊTE LE MUR</a:t>
            </a:r>
            <a:endParaRPr lang="fr-FR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38DD009-9E71-4281-897F-75B2885DA9E4}"/>
              </a:ext>
            </a:extLst>
          </p:cNvPr>
          <p:cNvSpPr txBox="1"/>
          <p:nvPr/>
        </p:nvSpPr>
        <p:spPr>
          <a:xfrm>
            <a:off x="398426" y="494130"/>
            <a:ext cx="3298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LES PROGRAMMES</a:t>
            </a:r>
            <a:endParaRPr lang="fr-FR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9B5447-464D-4B40-8109-9B883D9847DE}"/>
              </a:ext>
            </a:extLst>
          </p:cNvPr>
          <p:cNvSpPr/>
          <p:nvPr/>
        </p:nvSpPr>
        <p:spPr>
          <a:xfrm>
            <a:off x="493676" y="1460913"/>
            <a:ext cx="565785" cy="72389"/>
          </a:xfrm>
          <a:prstGeom prst="rect">
            <a:avLst/>
          </a:prstGeom>
          <a:solidFill>
            <a:srgbClr val="F6BA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AE97FBE-F6CC-449C-8C3E-03A46261D854}"/>
              </a:ext>
            </a:extLst>
          </p:cNvPr>
          <p:cNvSpPr txBox="1"/>
          <p:nvPr/>
        </p:nvSpPr>
        <p:spPr>
          <a:xfrm>
            <a:off x="4427899" y="549603"/>
            <a:ext cx="804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baseline="30000" dirty="0"/>
              <a:t>1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618C44C-3E40-40A3-B3EC-B6BB91BE9CAA}"/>
              </a:ext>
            </a:extLst>
          </p:cNvPr>
          <p:cNvSpPr/>
          <p:nvPr/>
        </p:nvSpPr>
        <p:spPr>
          <a:xfrm>
            <a:off x="3201409" y="1065136"/>
            <a:ext cx="1970186" cy="13790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2700" dir="5400000" sx="124000" sy="124000" algn="ctr" rotWithShape="0">
              <a:srgbClr val="000000">
                <a:alpha val="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60588E5-8CA7-4CF6-8F3E-D996EA96D942}"/>
              </a:ext>
            </a:extLst>
          </p:cNvPr>
          <p:cNvSpPr/>
          <p:nvPr/>
        </p:nvSpPr>
        <p:spPr>
          <a:xfrm>
            <a:off x="3213639" y="1132557"/>
            <a:ext cx="19579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900" dirty="0">
                <a:latin typeface="Arial" panose="020B0604020202020204" pitchFamily="34" charset="0"/>
                <a:cs typeface="Arial" panose="020B0604020202020204" pitchFamily="34" charset="0"/>
              </a:rPr>
              <a:t>La découverte, l’initiation et le perfectionnement dans la pratique du tennis. Mais aussi selon les sites, le Tennis à l’école, le Tennis Sport Santé, le Tennis adapté et le </a:t>
            </a:r>
            <a:r>
              <a:rPr lang="fr-FR" sz="900" dirty="0" err="1">
                <a:latin typeface="Arial" panose="020B0604020202020204" pitchFamily="34" charset="0"/>
                <a:cs typeface="Arial" panose="020B0604020202020204" pitchFamily="34" charset="0"/>
              </a:rPr>
              <a:t>ParaTennis</a:t>
            </a:r>
            <a:r>
              <a:rPr lang="fr-FR" sz="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fr-FR" sz="900" dirty="0">
                <a:latin typeface="Arial" panose="020B0604020202020204" pitchFamily="34" charset="0"/>
                <a:cs typeface="Arial" panose="020B0604020202020204" pitchFamily="34" charset="0"/>
              </a:rPr>
              <a:t>Sensibilisation au bien-manger et au sport vecteur de bien-être.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9C6A864-A760-4F68-A97C-CA6F6BBBABA0}"/>
              </a:ext>
            </a:extLst>
          </p:cNvPr>
          <p:cNvSpPr/>
          <p:nvPr/>
        </p:nvSpPr>
        <p:spPr>
          <a:xfrm>
            <a:off x="3637299" y="919638"/>
            <a:ext cx="1354292" cy="201937"/>
          </a:xfrm>
          <a:prstGeom prst="rect">
            <a:avLst/>
          </a:prstGeom>
          <a:solidFill>
            <a:srgbClr val="87B2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4F7C792-1A43-43C6-85F0-535AA8EE65B3}"/>
              </a:ext>
            </a:extLst>
          </p:cNvPr>
          <p:cNvSpPr/>
          <p:nvPr/>
        </p:nvSpPr>
        <p:spPr>
          <a:xfrm>
            <a:off x="3637300" y="891682"/>
            <a:ext cx="135429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100" b="1" dirty="0">
                <a:solidFill>
                  <a:schemeClr val="bg1"/>
                </a:solidFill>
              </a:rPr>
              <a:t>Pratique du tennis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CA885C36-C0A0-4F0F-BDD7-8EA1C81EE08E}"/>
              </a:ext>
            </a:extLst>
          </p:cNvPr>
          <p:cNvSpPr txBox="1"/>
          <p:nvPr/>
        </p:nvSpPr>
        <p:spPr>
          <a:xfrm>
            <a:off x="10069652" y="544353"/>
            <a:ext cx="804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baseline="30000" dirty="0"/>
              <a:t>3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B5CAB1A-1724-4A1D-A098-41D1584CE0E5}"/>
              </a:ext>
            </a:extLst>
          </p:cNvPr>
          <p:cNvSpPr/>
          <p:nvPr/>
        </p:nvSpPr>
        <p:spPr>
          <a:xfrm>
            <a:off x="8843163" y="1059885"/>
            <a:ext cx="1970185" cy="9226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2700" dir="5400000" sx="124000" sy="124000" algn="ctr" rotWithShape="0">
              <a:srgbClr val="000000">
                <a:alpha val="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B41012F-3571-437B-8F38-893411440E9E}"/>
              </a:ext>
            </a:extLst>
          </p:cNvPr>
          <p:cNvSpPr/>
          <p:nvPr/>
        </p:nvSpPr>
        <p:spPr>
          <a:xfrm>
            <a:off x="8843162" y="1127307"/>
            <a:ext cx="197018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900" dirty="0">
                <a:latin typeface="Arial" panose="020B0604020202020204" pitchFamily="34" charset="0"/>
                <a:cs typeface="Arial" panose="020B0604020202020204" pitchFamily="34" charset="0"/>
              </a:rPr>
              <a:t>Transmettre les 7 valeurs de Fête Le Mur, mais aussi cultiver des aptitudes, acquérir des compétences, des savoir-être, grâce à la compétition.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8EB5EB3-4B9C-4EAC-803A-EC8D956F02CD}"/>
              </a:ext>
            </a:extLst>
          </p:cNvPr>
          <p:cNvSpPr/>
          <p:nvPr/>
        </p:nvSpPr>
        <p:spPr>
          <a:xfrm>
            <a:off x="9069694" y="914388"/>
            <a:ext cx="1564124" cy="201937"/>
          </a:xfrm>
          <a:prstGeom prst="rect">
            <a:avLst/>
          </a:prstGeom>
          <a:solidFill>
            <a:srgbClr val="4CB9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7938A1D-E256-475B-9CA3-D42707E39AFD}"/>
              </a:ext>
            </a:extLst>
          </p:cNvPr>
          <p:cNvSpPr/>
          <p:nvPr/>
        </p:nvSpPr>
        <p:spPr>
          <a:xfrm>
            <a:off x="9093582" y="886433"/>
            <a:ext cx="15641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100" b="1" dirty="0">
                <a:solidFill>
                  <a:schemeClr val="bg1"/>
                </a:solidFill>
              </a:rPr>
              <a:t>Compétition éducative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7F9F6124-0C1E-447F-AECF-4C111697B98A}"/>
              </a:ext>
            </a:extLst>
          </p:cNvPr>
          <p:cNvSpPr txBox="1"/>
          <p:nvPr/>
        </p:nvSpPr>
        <p:spPr>
          <a:xfrm>
            <a:off x="2839816" y="3064150"/>
            <a:ext cx="804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baseline="30000" dirty="0"/>
              <a:t>5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7D80B2D-4C7D-47BA-A4B9-1C0B02DBC62B}"/>
              </a:ext>
            </a:extLst>
          </p:cNvPr>
          <p:cNvSpPr/>
          <p:nvPr/>
        </p:nvSpPr>
        <p:spPr>
          <a:xfrm>
            <a:off x="1608372" y="3579683"/>
            <a:ext cx="1975139" cy="6583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2700" dir="5400000" sx="124000" sy="124000" algn="ctr" rotWithShape="0">
              <a:srgbClr val="000000">
                <a:alpha val="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C1FE0EF-78BC-464A-9655-8D1619A29FAC}"/>
              </a:ext>
            </a:extLst>
          </p:cNvPr>
          <p:cNvSpPr/>
          <p:nvPr/>
        </p:nvSpPr>
        <p:spPr>
          <a:xfrm>
            <a:off x="1608372" y="3647102"/>
            <a:ext cx="203577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900" dirty="0">
                <a:latin typeface="Arial" panose="020B0604020202020204" pitchFamily="34" charset="0"/>
                <a:cs typeface="Arial" panose="020B0604020202020204" pitchFamily="34" charset="0"/>
              </a:rPr>
              <a:t>Pour la détection, l’évaluation de potentiels et l’accompagnement de parcours.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F1678A9-4D25-47EA-9767-2C15BA404D7C}"/>
              </a:ext>
            </a:extLst>
          </p:cNvPr>
          <p:cNvSpPr/>
          <p:nvPr/>
        </p:nvSpPr>
        <p:spPr>
          <a:xfrm>
            <a:off x="2164602" y="3434186"/>
            <a:ext cx="1339220" cy="201937"/>
          </a:xfrm>
          <a:prstGeom prst="rect">
            <a:avLst/>
          </a:prstGeom>
          <a:solidFill>
            <a:srgbClr val="E35E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2967D17-30B8-4EAB-AB02-BBF025DD5AC1}"/>
              </a:ext>
            </a:extLst>
          </p:cNvPr>
          <p:cNvSpPr/>
          <p:nvPr/>
        </p:nvSpPr>
        <p:spPr>
          <a:xfrm>
            <a:off x="2180516" y="3406228"/>
            <a:ext cx="154751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100" b="1" dirty="0">
                <a:solidFill>
                  <a:schemeClr val="bg1"/>
                </a:solidFill>
              </a:rPr>
              <a:t>Tous Sur le Court ! ®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B5BF7DE7-12F7-40B8-847A-5785C613B0A9}"/>
              </a:ext>
            </a:extLst>
          </p:cNvPr>
          <p:cNvSpPr txBox="1"/>
          <p:nvPr/>
        </p:nvSpPr>
        <p:spPr>
          <a:xfrm>
            <a:off x="6013523" y="3086445"/>
            <a:ext cx="804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baseline="30000" dirty="0"/>
              <a:t>6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72C70F85-2336-4EA9-9755-0494863FDE43}"/>
              </a:ext>
            </a:extLst>
          </p:cNvPr>
          <p:cNvSpPr/>
          <p:nvPr/>
        </p:nvSpPr>
        <p:spPr>
          <a:xfrm>
            <a:off x="4886382" y="3605072"/>
            <a:ext cx="1967578" cy="10693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2700" dir="5400000" sx="124000" sy="124000" algn="ctr" rotWithShape="0">
              <a:srgbClr val="000000">
                <a:alpha val="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2F25CC3-928A-4993-B814-88CCEDFB85DE}"/>
              </a:ext>
            </a:extLst>
          </p:cNvPr>
          <p:cNvSpPr/>
          <p:nvPr/>
        </p:nvSpPr>
        <p:spPr>
          <a:xfrm>
            <a:off x="4884365" y="3669398"/>
            <a:ext cx="19334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900" dirty="0">
                <a:latin typeface="Arial" panose="020B0604020202020204" pitchFamily="34" charset="0"/>
                <a:cs typeface="Arial" panose="020B0604020202020204" pitchFamily="34" charset="0"/>
              </a:rPr>
              <a:t>Programme de formation pratique et théorique d’arbitrage, accompagnement sur des compétitions. Placement d’arbitres sur des compétitions de haut niveau. 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C1DA03CB-5116-4151-9AF2-8E077139D8D2}"/>
              </a:ext>
            </a:extLst>
          </p:cNvPr>
          <p:cNvSpPr/>
          <p:nvPr/>
        </p:nvSpPr>
        <p:spPr>
          <a:xfrm>
            <a:off x="5413466" y="3456480"/>
            <a:ext cx="1164226" cy="201937"/>
          </a:xfrm>
          <a:prstGeom prst="rect">
            <a:avLst/>
          </a:prstGeom>
          <a:solidFill>
            <a:srgbClr val="F6BA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BCF81D4-D249-49A1-A1A6-F2B193DD4017}"/>
              </a:ext>
            </a:extLst>
          </p:cNvPr>
          <p:cNvSpPr/>
          <p:nvPr/>
        </p:nvSpPr>
        <p:spPr>
          <a:xfrm>
            <a:off x="5411417" y="3428524"/>
            <a:ext cx="174037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100" b="1" dirty="0">
                <a:solidFill>
                  <a:schemeClr val="bg1"/>
                </a:solidFill>
              </a:rPr>
              <a:t>Ecole d’Arbitrage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497C3B7D-3DAE-4076-A005-1C748C26E6A4}"/>
              </a:ext>
            </a:extLst>
          </p:cNvPr>
          <p:cNvSpPr txBox="1"/>
          <p:nvPr/>
        </p:nvSpPr>
        <p:spPr>
          <a:xfrm>
            <a:off x="9743423" y="3063842"/>
            <a:ext cx="804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baseline="30000" dirty="0"/>
              <a:t>7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DE55B3F9-B29F-4ADD-8B59-AEC9CAAB2D4B}"/>
              </a:ext>
            </a:extLst>
          </p:cNvPr>
          <p:cNvSpPr/>
          <p:nvPr/>
        </p:nvSpPr>
        <p:spPr>
          <a:xfrm>
            <a:off x="8515164" y="3579376"/>
            <a:ext cx="1971956" cy="8205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2700" dir="5400000" sx="124000" sy="124000" algn="ctr" rotWithShape="0">
              <a:srgbClr val="000000">
                <a:alpha val="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56CC8D66-F0E4-4749-9D51-52E608A72D70}"/>
              </a:ext>
            </a:extLst>
          </p:cNvPr>
          <p:cNvSpPr/>
          <p:nvPr/>
        </p:nvSpPr>
        <p:spPr>
          <a:xfrm>
            <a:off x="8515162" y="3646796"/>
            <a:ext cx="19719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900" dirty="0">
                <a:latin typeface="Arial" panose="020B0604020202020204" pitchFamily="34" charset="0"/>
                <a:cs typeface="Arial" panose="020B0604020202020204" pitchFamily="34" charset="0"/>
              </a:rPr>
              <a:t>Accompagnement vers l’entreprise et l’emploi, préformations et formations aux métiers du sport et de l’encadrement. 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D12A5A1E-FA81-4D22-AB24-E004FB3D3241}"/>
              </a:ext>
            </a:extLst>
          </p:cNvPr>
          <p:cNvSpPr/>
          <p:nvPr/>
        </p:nvSpPr>
        <p:spPr>
          <a:xfrm>
            <a:off x="9269623" y="3433878"/>
            <a:ext cx="1037965" cy="201937"/>
          </a:xfrm>
          <a:prstGeom prst="rect">
            <a:avLst/>
          </a:prstGeom>
          <a:solidFill>
            <a:srgbClr val="87B2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D507D64-B5DB-4779-887E-9B1AFBD883FE}"/>
              </a:ext>
            </a:extLst>
          </p:cNvPr>
          <p:cNvSpPr/>
          <p:nvPr/>
        </p:nvSpPr>
        <p:spPr>
          <a:xfrm>
            <a:off x="9310377" y="3405922"/>
            <a:ext cx="100275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100" b="1" dirty="0">
                <a:solidFill>
                  <a:schemeClr val="bg1"/>
                </a:solidFill>
              </a:rPr>
              <a:t>Jeu, Set &amp; Job</a:t>
            </a: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D9133992-513F-4434-B4F0-153E02C0F0F5}"/>
              </a:ext>
            </a:extLst>
          </p:cNvPr>
          <p:cNvSpPr txBox="1"/>
          <p:nvPr/>
        </p:nvSpPr>
        <p:spPr>
          <a:xfrm>
            <a:off x="6223016" y="5034378"/>
            <a:ext cx="804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baseline="30000" dirty="0"/>
              <a:t>8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6922C1ED-2ADD-4384-8DD4-FE65256D971B}"/>
              </a:ext>
            </a:extLst>
          </p:cNvPr>
          <p:cNvSpPr/>
          <p:nvPr/>
        </p:nvSpPr>
        <p:spPr>
          <a:xfrm>
            <a:off x="5069981" y="5549911"/>
            <a:ext cx="1957361" cy="5150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2700" dir="5400000" sx="124000" sy="124000" algn="ctr" rotWithShape="0">
              <a:srgbClr val="000000">
                <a:alpha val="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B909808C-B1E3-4B60-A456-E2111426B8AD}"/>
              </a:ext>
            </a:extLst>
          </p:cNvPr>
          <p:cNvSpPr/>
          <p:nvPr/>
        </p:nvSpPr>
        <p:spPr>
          <a:xfrm>
            <a:off x="5069980" y="5617332"/>
            <a:ext cx="18967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900" dirty="0">
                <a:latin typeface="Arial" panose="020B0604020202020204" pitchFamily="34" charset="0"/>
                <a:cs typeface="Arial" panose="020B0604020202020204" pitchFamily="34" charset="0"/>
              </a:rPr>
              <a:t>Décloisonnement, sorties, découvertes culturelles, séjours.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AAE60F2C-3A0E-4808-9CC8-F2BBC3872C23}"/>
              </a:ext>
            </a:extLst>
          </p:cNvPr>
          <p:cNvSpPr/>
          <p:nvPr/>
        </p:nvSpPr>
        <p:spPr>
          <a:xfrm>
            <a:off x="5466101" y="5404413"/>
            <a:ext cx="1481462" cy="193916"/>
          </a:xfrm>
          <a:prstGeom prst="rect">
            <a:avLst/>
          </a:prstGeom>
          <a:solidFill>
            <a:srgbClr val="4CB9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27708B02-692D-4049-8549-7B946DF0AB95}"/>
              </a:ext>
            </a:extLst>
          </p:cNvPr>
          <p:cNvSpPr/>
          <p:nvPr/>
        </p:nvSpPr>
        <p:spPr>
          <a:xfrm>
            <a:off x="5443723" y="5376457"/>
            <a:ext cx="170716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100" b="1" dirty="0">
                <a:solidFill>
                  <a:schemeClr val="bg1"/>
                </a:solidFill>
              </a:rPr>
              <a:t>De l’Autre Côté du Mur</a:t>
            </a: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2D63AD21-08F7-4A4C-B95E-A0A16850D03C}"/>
              </a:ext>
            </a:extLst>
          </p:cNvPr>
          <p:cNvSpPr txBox="1"/>
          <p:nvPr/>
        </p:nvSpPr>
        <p:spPr>
          <a:xfrm>
            <a:off x="9699826" y="5036878"/>
            <a:ext cx="804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baseline="30000" dirty="0"/>
              <a:t>9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4F0ABB4-36F6-4A1D-AC5D-CBA1FA72D185}"/>
              </a:ext>
            </a:extLst>
          </p:cNvPr>
          <p:cNvSpPr/>
          <p:nvPr/>
        </p:nvSpPr>
        <p:spPr>
          <a:xfrm>
            <a:off x="8536576" y="5552037"/>
            <a:ext cx="1967577" cy="51874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2700" dir="5400000" sx="124000" sy="124000" algn="ctr" rotWithShape="0">
              <a:srgbClr val="000000">
                <a:alpha val="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5A243C8-BA0C-43EA-843C-739ABFC47EB0}"/>
              </a:ext>
            </a:extLst>
          </p:cNvPr>
          <p:cNvSpPr/>
          <p:nvPr/>
        </p:nvSpPr>
        <p:spPr>
          <a:xfrm>
            <a:off x="8536575" y="5619832"/>
            <a:ext cx="19069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900" dirty="0">
                <a:latin typeface="Arial" panose="020B0604020202020204" pitchFamily="34" charset="0"/>
                <a:cs typeface="Arial" panose="020B0604020202020204" pitchFamily="34" charset="0"/>
              </a:rPr>
              <a:t>Promotion des filles et des femmes.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8439C23D-E740-46F8-B0F6-406CAEB80F96}"/>
              </a:ext>
            </a:extLst>
          </p:cNvPr>
          <p:cNvSpPr/>
          <p:nvPr/>
        </p:nvSpPr>
        <p:spPr>
          <a:xfrm>
            <a:off x="8968484" y="5406913"/>
            <a:ext cx="1421952" cy="191415"/>
          </a:xfrm>
          <a:prstGeom prst="rect">
            <a:avLst/>
          </a:prstGeom>
          <a:solidFill>
            <a:srgbClr val="E35E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2259C655-076E-4150-B7BB-E53EFB62D29B}"/>
              </a:ext>
            </a:extLst>
          </p:cNvPr>
          <p:cNvSpPr/>
          <p:nvPr/>
        </p:nvSpPr>
        <p:spPr>
          <a:xfrm>
            <a:off x="8968485" y="5378957"/>
            <a:ext cx="143601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100" b="1" dirty="0">
                <a:solidFill>
                  <a:schemeClr val="bg1"/>
                </a:solidFill>
              </a:rPr>
              <a:t>Les Filles font le Mur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394ACA38-12A2-4647-A8A0-25E62CDE0D89}"/>
              </a:ext>
            </a:extLst>
          </p:cNvPr>
          <p:cNvSpPr txBox="1"/>
          <p:nvPr/>
        </p:nvSpPr>
        <p:spPr>
          <a:xfrm>
            <a:off x="7273462" y="545333"/>
            <a:ext cx="804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baseline="30000" dirty="0"/>
              <a:t>2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0652CFE3-3953-46C7-AA3F-84299E948162}"/>
              </a:ext>
            </a:extLst>
          </p:cNvPr>
          <p:cNvSpPr/>
          <p:nvPr/>
        </p:nvSpPr>
        <p:spPr>
          <a:xfrm>
            <a:off x="6046973" y="1060865"/>
            <a:ext cx="1970185" cy="93236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2700" dir="5400000" sx="124000" sy="124000" algn="ctr" rotWithShape="0">
              <a:srgbClr val="000000">
                <a:alpha val="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4FBFD3A-F2D9-496D-8DBC-E24CA74602C2}"/>
              </a:ext>
            </a:extLst>
          </p:cNvPr>
          <p:cNvSpPr/>
          <p:nvPr/>
        </p:nvSpPr>
        <p:spPr>
          <a:xfrm>
            <a:off x="6046972" y="1128287"/>
            <a:ext cx="197018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900" dirty="0">
                <a:latin typeface="Arial" panose="020B0604020202020204" pitchFamily="34" charset="0"/>
                <a:cs typeface="Arial" panose="020B0604020202020204" pitchFamily="34" charset="0"/>
              </a:rPr>
              <a:t>Selon les sites : Double Dutch, Gym Sportive, Zumba, Vince Ball....</a:t>
            </a:r>
          </a:p>
          <a:p>
            <a:r>
              <a:rPr lang="fr-FR" sz="900" dirty="0">
                <a:latin typeface="Arial" panose="020B0604020202020204" pitchFamily="34" charset="0"/>
                <a:cs typeface="Arial" panose="020B0604020202020204" pitchFamily="34" charset="0"/>
              </a:rPr>
              <a:t>Sensibilisation au bien-manger et au sport vecteur de bien-être. 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A8529A9C-5C14-4DE4-BCE6-ABAC31CB2941}"/>
              </a:ext>
            </a:extLst>
          </p:cNvPr>
          <p:cNvSpPr/>
          <p:nvPr/>
        </p:nvSpPr>
        <p:spPr>
          <a:xfrm>
            <a:off x="6193347" y="915368"/>
            <a:ext cx="1644281" cy="201937"/>
          </a:xfrm>
          <a:prstGeom prst="rect">
            <a:avLst/>
          </a:prstGeom>
          <a:solidFill>
            <a:srgbClr val="A786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8B71C807-7F36-47A1-83A9-D8899A6C4DF5}"/>
              </a:ext>
            </a:extLst>
          </p:cNvPr>
          <p:cNvSpPr/>
          <p:nvPr/>
        </p:nvSpPr>
        <p:spPr>
          <a:xfrm>
            <a:off x="6193346" y="887413"/>
            <a:ext cx="174100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100" b="1" dirty="0">
                <a:solidFill>
                  <a:schemeClr val="bg1"/>
                </a:solidFill>
              </a:rPr>
              <a:t>Pratique d’autres sports</a:t>
            </a:r>
          </a:p>
        </p:txBody>
      </p:sp>
      <p:sp>
        <p:nvSpPr>
          <p:cNvPr id="84" name="ZoneTexte 83">
            <a:extLst>
              <a:ext uri="{FF2B5EF4-FFF2-40B4-BE49-F238E27FC236}">
                <a16:creationId xmlns:a16="http://schemas.microsoft.com/office/drawing/2014/main" id="{49770F20-7B58-4A3A-B48E-19DD10674B01}"/>
              </a:ext>
            </a:extLst>
          </p:cNvPr>
          <p:cNvSpPr txBox="1"/>
          <p:nvPr/>
        </p:nvSpPr>
        <p:spPr>
          <a:xfrm>
            <a:off x="2858674" y="5013527"/>
            <a:ext cx="804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baseline="30000" dirty="0"/>
              <a:t>4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272E135E-28DD-4B42-BF0A-D23A7B5AD72B}"/>
              </a:ext>
            </a:extLst>
          </p:cNvPr>
          <p:cNvSpPr/>
          <p:nvPr/>
        </p:nvSpPr>
        <p:spPr>
          <a:xfrm>
            <a:off x="1627230" y="5529059"/>
            <a:ext cx="1975139" cy="9174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2700" dir="5400000" sx="124000" sy="124000" algn="ctr" rotWithShape="0">
              <a:srgbClr val="000000">
                <a:alpha val="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8CDF6F69-952C-4986-B1E5-5127B6408726}"/>
              </a:ext>
            </a:extLst>
          </p:cNvPr>
          <p:cNvSpPr/>
          <p:nvPr/>
        </p:nvSpPr>
        <p:spPr>
          <a:xfrm>
            <a:off x="1627230" y="5596479"/>
            <a:ext cx="203577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900" dirty="0">
                <a:latin typeface="Arial" panose="020B0604020202020204" pitchFamily="34" charset="0"/>
                <a:cs typeface="Arial" panose="020B0604020202020204" pitchFamily="34" charset="0"/>
              </a:rPr>
              <a:t>Repérer des enfants ayant des aptitudes (5-11 ans) et les accompagner aussi bien dans leur parcours en compétition que dans leur développement personnel. 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B7D15532-54CB-4886-B061-E7916AA576AC}"/>
              </a:ext>
            </a:extLst>
          </p:cNvPr>
          <p:cNvSpPr/>
          <p:nvPr/>
        </p:nvSpPr>
        <p:spPr>
          <a:xfrm>
            <a:off x="1627229" y="5383563"/>
            <a:ext cx="1975139" cy="201937"/>
          </a:xfrm>
          <a:prstGeom prst="rect">
            <a:avLst/>
          </a:prstGeom>
          <a:solidFill>
            <a:srgbClr val="A786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267BEEC0-A52E-4E61-A6C6-0CF85D93058F}"/>
              </a:ext>
            </a:extLst>
          </p:cNvPr>
          <p:cNvSpPr/>
          <p:nvPr/>
        </p:nvSpPr>
        <p:spPr>
          <a:xfrm>
            <a:off x="1598977" y="5355605"/>
            <a:ext cx="211965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b="1" dirty="0">
                <a:solidFill>
                  <a:schemeClr val="bg1"/>
                </a:solidFill>
              </a:rPr>
              <a:t>Team BNP Paribas Kids Fête le Mur</a:t>
            </a:r>
          </a:p>
        </p:txBody>
      </p:sp>
    </p:spTree>
    <p:extLst>
      <p:ext uri="{BB962C8B-B14F-4D97-AF65-F5344CB8AC3E}">
        <p14:creationId xmlns:p14="http://schemas.microsoft.com/office/powerpoint/2010/main" val="26504449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8B511F3F-2FB9-4E69-AC71-76050CCF85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9211" y="0"/>
            <a:ext cx="12350421" cy="697768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7C658D1-1A6A-4768-9A7C-CB2152274C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5162" y="4405641"/>
            <a:ext cx="2461005" cy="184132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0D1DEA8-6313-41BA-AA3A-F7270DA9472E}"/>
              </a:ext>
            </a:extLst>
          </p:cNvPr>
          <p:cNvSpPr txBox="1"/>
          <p:nvPr/>
        </p:nvSpPr>
        <p:spPr>
          <a:xfrm>
            <a:off x="7585162" y="4646766"/>
            <a:ext cx="8541989" cy="120032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7200" b="1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PRISE DE</a:t>
            </a:r>
            <a:endParaRPr lang="fr-FR" sz="7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E6FAE22-7D60-4F80-93B4-67F5C8578763}"/>
              </a:ext>
            </a:extLst>
          </p:cNvPr>
          <p:cNvSpPr txBox="1"/>
          <p:nvPr/>
        </p:nvSpPr>
        <p:spPr>
          <a:xfrm>
            <a:off x="7585162" y="5200625"/>
            <a:ext cx="8541989" cy="120032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7200" b="1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RISQUES</a:t>
            </a:r>
            <a:endParaRPr lang="fr-FR" sz="7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71530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1376</TotalTime>
  <Words>836</Words>
  <Application>Microsoft Office PowerPoint</Application>
  <PresentationFormat>Grand écran</PresentationFormat>
  <Paragraphs>182</Paragraphs>
  <Slides>16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Albert</dc:creator>
  <cp:lastModifiedBy>Albert</cp:lastModifiedBy>
  <cp:revision>26</cp:revision>
  <dcterms:created xsi:type="dcterms:W3CDTF">2020-06-08T12:20:06Z</dcterms:created>
  <dcterms:modified xsi:type="dcterms:W3CDTF">2020-06-18T11:24:05Z</dcterms:modified>
</cp:coreProperties>
</file>