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61263" cy="10693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H-Estelle" initials="M" lastIdx="6" clrIdx="0">
    <p:extLst/>
  </p:cmAuthor>
  <p:cmAuthor id="2" name="Joëlle MENDY" initials="JM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904" y="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aikrh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86265" y="8438585"/>
            <a:ext cx="6696744" cy="43650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3192" y="469956"/>
            <a:ext cx="1450447" cy="60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576275" y="1479743"/>
            <a:ext cx="6516724" cy="750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 </a:t>
            </a:r>
            <a:endParaRPr lang="fr-FR" sz="1100" dirty="0"/>
          </a:p>
          <a:p>
            <a:pPr algn="ctr"/>
            <a:r>
              <a:rPr lang="fr-FR" sz="1100" i="1" dirty="0"/>
              <a:t>Le service </a:t>
            </a:r>
            <a:r>
              <a:rPr lang="fr-FR" sz="1100" i="1" dirty="0" err="1"/>
              <a:t>Mozaïk-Connect</a:t>
            </a:r>
            <a:r>
              <a:rPr lang="fr-FR" sz="1100" i="1" dirty="0"/>
              <a:t> est un accompagnement au recrutement financé par Nantes Métropole</a:t>
            </a:r>
          </a:p>
          <a:p>
            <a:pPr algn="ctr"/>
            <a:r>
              <a:rPr lang="fr-FR" sz="1100" i="1" dirty="0"/>
              <a:t>aux TPE, PME et structures de l’ESS n’ayant pas les moyens humains et/ou financiers </a:t>
            </a:r>
          </a:p>
          <a:p>
            <a:pPr algn="ctr"/>
            <a:r>
              <a:rPr lang="fr-FR" sz="1100" i="1" dirty="0"/>
              <a:t>de trouver les talents qu’elles recherchent. </a:t>
            </a:r>
          </a:p>
          <a:p>
            <a:pPr algn="ctr"/>
            <a:r>
              <a:rPr lang="fr-FR" sz="1100" i="1" dirty="0"/>
              <a:t>Il est assuré par Mozaïk RH, 1</a:t>
            </a:r>
            <a:r>
              <a:rPr lang="fr-FR" sz="1100" i="1" baseline="30000" dirty="0"/>
              <a:t>er</a:t>
            </a:r>
            <a:r>
              <a:rPr lang="fr-FR" sz="1100" i="1" dirty="0"/>
              <a:t> cabinet de recrutement et de conseil en Ressources Humaines </a:t>
            </a:r>
          </a:p>
          <a:p>
            <a:pPr algn="ctr"/>
            <a:r>
              <a:rPr lang="fr-FR" sz="1100" i="1" dirty="0"/>
              <a:t>dédié à la diversification des recrutements.</a:t>
            </a:r>
            <a:r>
              <a:rPr lang="fr-FR" sz="1100" dirty="0"/>
              <a:t> </a:t>
            </a:r>
          </a:p>
          <a:p>
            <a:pPr algn="ctr"/>
            <a:r>
              <a:rPr lang="fr-FR" sz="1100" i="1" dirty="0"/>
              <a:t>Pour en bénéficier, merci de compléter les informations ci-dessous. </a:t>
            </a:r>
          </a:p>
          <a:p>
            <a:pPr algn="ctr"/>
            <a:r>
              <a:rPr lang="fr-FR" sz="1100" i="1" dirty="0" err="1"/>
              <a:t>Mozaïk</a:t>
            </a:r>
            <a:r>
              <a:rPr lang="fr-FR" sz="1100" i="1" dirty="0"/>
              <a:t> RH émettra son avis après étude de l’éligibilité de votre demande.</a:t>
            </a:r>
            <a:endParaRPr lang="fr-FR" sz="1100" dirty="0"/>
          </a:p>
          <a:p>
            <a:pPr algn="ctr"/>
            <a:r>
              <a:rPr lang="fr-FR" sz="1100" b="1" i="1" dirty="0"/>
              <a:t> </a:t>
            </a:r>
            <a:endParaRPr lang="fr-FR" sz="1100" dirty="0"/>
          </a:p>
          <a:p>
            <a:pPr marL="180975" indent="-180975">
              <a:buFont typeface="Arial" pitchFamily="34" charset="0"/>
              <a:buChar char="•"/>
            </a:pPr>
            <a:r>
              <a:rPr lang="fr-FR" sz="1100" u="sng" dirty="0"/>
              <a:t>Identification de l’organisme demandeur :</a:t>
            </a:r>
            <a:r>
              <a:rPr lang="fr-FR" sz="1100" dirty="0"/>
              <a:t> à</a:t>
            </a:r>
            <a:r>
              <a:rPr lang="fr-FR" sz="1100" i="1" dirty="0"/>
              <a:t> pré-remplir par </a:t>
            </a:r>
            <a:r>
              <a:rPr lang="fr-FR" sz="1100" i="1" dirty="0" err="1"/>
              <a:t>Mozaïk</a:t>
            </a:r>
            <a:r>
              <a:rPr lang="fr-FR" sz="1100" i="1" dirty="0"/>
              <a:t> RH lors du premier échange téléphonique avec l’organisme demandeur</a:t>
            </a:r>
            <a:endParaRPr lang="fr-FR" sz="1100" dirty="0"/>
          </a:p>
          <a:p>
            <a:pPr marL="180975"/>
            <a:r>
              <a:rPr lang="fr-FR" sz="1100" b="1" dirty="0"/>
              <a:t>Nom de l’organisme demandeur :</a:t>
            </a:r>
            <a:r>
              <a:rPr lang="fr-FR" sz="1100" dirty="0"/>
              <a:t>…………………………………………</a:t>
            </a:r>
          </a:p>
          <a:p>
            <a:pPr marL="180975"/>
            <a:r>
              <a:rPr lang="fr-FR" sz="1100" b="1" dirty="0"/>
              <a:t>Type de structure (statut juridique) :</a:t>
            </a:r>
            <a:r>
              <a:rPr lang="fr-FR" sz="1100" dirty="0"/>
              <a:t>…………………………</a:t>
            </a:r>
          </a:p>
          <a:p>
            <a:pPr marL="180975"/>
            <a:r>
              <a:rPr lang="fr-FR" sz="1100" b="1" dirty="0"/>
              <a:t>Secteur d’activité : </a:t>
            </a:r>
            <a:r>
              <a:rPr lang="fr-FR" sz="1100" dirty="0"/>
              <a:t>…………………………………………………………..</a:t>
            </a:r>
          </a:p>
          <a:p>
            <a:pPr marL="180975"/>
            <a:r>
              <a:rPr lang="fr-FR" sz="1100" b="1" dirty="0"/>
              <a:t>Nombre de salariés de l’organisme demandeur : </a:t>
            </a:r>
            <a:r>
              <a:rPr lang="fr-FR" sz="1100" dirty="0"/>
              <a:t>……………………..</a:t>
            </a:r>
          </a:p>
          <a:p>
            <a:pPr marL="180975"/>
            <a:r>
              <a:rPr lang="fr-FR" sz="1100" b="1" dirty="0"/>
              <a:t>Budget 2015 : </a:t>
            </a:r>
            <a:r>
              <a:rPr lang="fr-FR" sz="1100" dirty="0"/>
              <a:t>…………………………………………………………………</a:t>
            </a:r>
          </a:p>
          <a:p>
            <a:pPr marL="180975"/>
            <a:r>
              <a:rPr lang="fr-FR" sz="1100" b="1" dirty="0"/>
              <a:t>Nombre de recrutements N-1 : </a:t>
            </a:r>
            <a:r>
              <a:rPr lang="fr-FR" sz="1100" dirty="0"/>
              <a:t>……………………………………………</a:t>
            </a:r>
          </a:p>
          <a:p>
            <a:pPr marL="180975"/>
            <a:r>
              <a:rPr lang="fr-FR" sz="1100" b="1" dirty="0"/>
              <a:t>Nombre de recrutements prévus N : </a:t>
            </a:r>
            <a:r>
              <a:rPr lang="fr-FR" sz="1100" dirty="0"/>
              <a:t>……………………………………..</a:t>
            </a:r>
          </a:p>
          <a:p>
            <a:pPr marL="180975"/>
            <a:r>
              <a:rPr lang="fr-FR" sz="1100" b="1" dirty="0"/>
              <a:t>Adresse postale: </a:t>
            </a:r>
            <a:r>
              <a:rPr lang="fr-FR" sz="1100" dirty="0"/>
              <a:t>……………………………………………………………..</a:t>
            </a:r>
          </a:p>
          <a:p>
            <a:pPr marL="180975"/>
            <a:r>
              <a:rPr lang="fr-FR" sz="1100" b="1" dirty="0"/>
              <a:t>Nom et prénom du contact référent :</a:t>
            </a:r>
            <a:r>
              <a:rPr lang="fr-FR" sz="1100" dirty="0"/>
              <a:t>…………………………………….</a:t>
            </a:r>
          </a:p>
          <a:p>
            <a:pPr marL="180975"/>
            <a:r>
              <a:rPr lang="fr-FR" sz="1100" b="1" dirty="0"/>
              <a:t>Téléphone: </a:t>
            </a:r>
            <a:r>
              <a:rPr lang="fr-FR" sz="1100" dirty="0"/>
              <a:t>………………………………………………………...</a:t>
            </a:r>
          </a:p>
          <a:p>
            <a:pPr marL="180975"/>
            <a:r>
              <a:rPr lang="fr-FR" sz="1100" b="1" dirty="0"/>
              <a:t>Mail : </a:t>
            </a:r>
            <a:r>
              <a:rPr lang="fr-FR" sz="1100" dirty="0"/>
              <a:t>……………………………………………………………………………</a:t>
            </a:r>
          </a:p>
          <a:p>
            <a:pPr marL="180975"/>
            <a:r>
              <a:rPr lang="fr-FR" sz="1100" b="1" dirty="0"/>
              <a:t>N° de la demande : MCXXX</a:t>
            </a:r>
            <a:endParaRPr lang="fr-FR" sz="1100" dirty="0"/>
          </a:p>
          <a:p>
            <a:pPr marL="180975"/>
            <a:r>
              <a:rPr lang="fr-FR" sz="1100" b="1" dirty="0"/>
              <a:t>Votre contact référent </a:t>
            </a:r>
            <a:r>
              <a:rPr lang="fr-FR" sz="1100" b="1" dirty="0" err="1"/>
              <a:t>Mozaïk</a:t>
            </a:r>
            <a:r>
              <a:rPr lang="fr-FR" sz="1100" b="1" dirty="0"/>
              <a:t> RH :</a:t>
            </a:r>
            <a:r>
              <a:rPr lang="fr-FR" sz="1100" dirty="0"/>
              <a:t>……………………………………….                 </a:t>
            </a:r>
            <a:r>
              <a:rPr lang="fr-FR" sz="1100" b="1" dirty="0"/>
              <a:t>              </a:t>
            </a:r>
            <a:endParaRPr lang="fr-FR" sz="1100" dirty="0"/>
          </a:p>
          <a:p>
            <a:pPr marL="180975"/>
            <a:r>
              <a:rPr lang="fr-FR" sz="1100" dirty="0"/>
              <a:t> 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fr-FR" sz="1100" u="sng" dirty="0"/>
              <a:t>Détail et engagement du service </a:t>
            </a:r>
            <a:r>
              <a:rPr lang="fr-FR" sz="1100" u="sng" dirty="0" err="1"/>
              <a:t>Mozaïk</a:t>
            </a:r>
            <a:r>
              <a:rPr lang="fr-FR" sz="1100" u="sng" dirty="0"/>
              <a:t>-</a:t>
            </a:r>
            <a:r>
              <a:rPr lang="fr-FR" sz="1100" u="sng" dirty="0" err="1"/>
              <a:t>Connect</a:t>
            </a:r>
            <a:r>
              <a:rPr lang="fr-FR" sz="1100" u="sng" dirty="0"/>
              <a:t> </a:t>
            </a:r>
            <a:endParaRPr lang="fr-FR" sz="1100" dirty="0"/>
          </a:p>
          <a:p>
            <a:pPr marL="361950" lvl="1" indent="-180975">
              <a:buFont typeface="Candara" pitchFamily="34" charset="0"/>
              <a:buChar char="−"/>
            </a:pPr>
            <a:r>
              <a:rPr lang="fr-FR" sz="1100" dirty="0"/>
              <a:t>Recueil des besoins, </a:t>
            </a:r>
            <a:r>
              <a:rPr lang="fr-FR" sz="1100" dirty="0" err="1"/>
              <a:t>sourcing</a:t>
            </a:r>
            <a:r>
              <a:rPr lang="fr-FR" sz="1100" dirty="0"/>
              <a:t> candidats dans la base de données Mozaïk RH et en externe</a:t>
            </a:r>
          </a:p>
          <a:p>
            <a:pPr marL="361950" lvl="1" indent="-180975">
              <a:buFont typeface="Candara" pitchFamily="34" charset="0"/>
              <a:buChar char="−"/>
            </a:pPr>
            <a:r>
              <a:rPr lang="fr-FR" sz="1100" dirty="0"/>
              <a:t>Diffusion de l’offre sur une base de 3 000 contacts via 4 plateformes, présélection téléphonique et à l’organisme</a:t>
            </a:r>
          </a:p>
          <a:p>
            <a:pPr marL="361950" lvl="1" indent="-180975">
              <a:buFont typeface="Candara" pitchFamily="34" charset="0"/>
              <a:buChar char="−"/>
            </a:pPr>
            <a:r>
              <a:rPr lang="fr-FR" sz="1100" dirty="0"/>
              <a:t>Conseil sur la phase de prise de décision, suivi candidat pendant sa période d’intégration </a:t>
            </a:r>
          </a:p>
          <a:p>
            <a:r>
              <a:rPr lang="fr-FR" sz="1100" dirty="0"/>
              <a:t>	+ point hebdomadaire sur l’état d’avancement du recrutement</a:t>
            </a:r>
          </a:p>
          <a:p>
            <a:pPr marL="180975"/>
            <a:r>
              <a:rPr lang="fr-FR" sz="1050" b="1" dirty="0"/>
              <a:t>NB : </a:t>
            </a:r>
            <a:r>
              <a:rPr lang="fr-FR" sz="1050" i="1" dirty="0"/>
              <a:t>La prestation financée par Nantes Métropole pour chaque recrutement est d’une valeur comprise entre 3 000 et 5000 € selon la nature du poste. </a:t>
            </a:r>
          </a:p>
          <a:p>
            <a:pPr marL="180975"/>
            <a:r>
              <a:rPr lang="fr-FR" sz="1050" i="1" dirty="0"/>
              <a:t>L’entreprise ou l’organisme recruteur est libre de demander à Mozaïk RH des prestations complémentaires. </a:t>
            </a:r>
          </a:p>
          <a:p>
            <a:pPr marL="180975"/>
            <a:r>
              <a:rPr lang="fr-FR" sz="1050" i="1" dirty="0"/>
              <a:t>Celles-ci feront alors l’objet d’un devis spécifique de la part du cabinet.</a:t>
            </a:r>
            <a:endParaRPr lang="fr-FR" sz="1050" dirty="0"/>
          </a:p>
          <a:p>
            <a:r>
              <a:rPr lang="fr-FR" sz="1050" dirty="0"/>
              <a:t> 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fr-FR" sz="1100" u="sng" dirty="0"/>
              <a:t>Détail de la demande et engagement de l’organisme demandeur</a:t>
            </a:r>
            <a:endParaRPr lang="fr-FR" sz="1100" dirty="0"/>
          </a:p>
          <a:p>
            <a:pPr marL="180975"/>
            <a:r>
              <a:rPr lang="fr-FR" sz="1100" dirty="0"/>
              <a:t>L’organisme demandeur souhaite bénéficier du service </a:t>
            </a:r>
            <a:r>
              <a:rPr lang="fr-FR" sz="1100" dirty="0" err="1"/>
              <a:t>Mozaïk-Connect</a:t>
            </a:r>
            <a:r>
              <a:rPr lang="fr-FR" sz="1100" dirty="0"/>
              <a:t> pour le(s) recrutement(s) de (</a:t>
            </a:r>
            <a:r>
              <a:rPr lang="fr-FR" sz="1100" i="1" dirty="0" err="1"/>
              <a:t>intitulé-s</a:t>
            </a:r>
            <a:r>
              <a:rPr lang="fr-FR" sz="1100" i="1" dirty="0"/>
              <a:t> de poste</a:t>
            </a:r>
            <a:r>
              <a:rPr lang="fr-FR" sz="1100" dirty="0"/>
              <a:t>) et s’engage, en contrepartie, à contacter et rencontrer, dans la limite de 3 par poste ouvert, les candidats présentés par Mozaïk RH et à faire un retour, écrit ou oral, dans les 30 jours suivant          la mise en relation.</a:t>
            </a:r>
          </a:p>
          <a:p>
            <a:r>
              <a:rPr lang="fr-FR" sz="1100" dirty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fr-FR" sz="1100" b="1" dirty="0"/>
              <a:t>   Je joins le(s) profil(s) de poste recherché(s) sur le(s)quel(s) je souhaite me faire accompagner. </a:t>
            </a:r>
          </a:p>
          <a:p>
            <a:endParaRPr lang="fr-FR" sz="1100" dirty="0"/>
          </a:p>
        </p:txBody>
      </p:sp>
      <p:sp>
        <p:nvSpPr>
          <p:cNvPr id="5" name="ZoneTexte 4"/>
          <p:cNvSpPr txBox="1"/>
          <p:nvPr/>
        </p:nvSpPr>
        <p:spPr>
          <a:xfrm>
            <a:off x="1620391" y="522164"/>
            <a:ext cx="4275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DEMANDE D’ACCOMPAGNEMENT AU RECRUTEMENT</a:t>
            </a:r>
            <a:endParaRPr lang="fr-FR" sz="1400" dirty="0"/>
          </a:p>
          <a:p>
            <a:pPr algn="ctr"/>
            <a:r>
              <a:rPr lang="fr-FR" sz="1400" b="1" dirty="0"/>
              <a:t>pour bénéficier des services du cabinet de recrutement</a:t>
            </a:r>
            <a:endParaRPr lang="fr-FR" sz="1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4247" y="10027220"/>
            <a:ext cx="6660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ucida Sans Unicode" pitchFamily="34" charset="0"/>
                <a:cs typeface="Arial" pitchFamily="34" charset="0"/>
              </a:rPr>
              <a:t>SIRET: 502 119 449 00069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- </a:t>
            </a:r>
            <a:r>
              <a:rPr kumimoji="0" lang="fr-FR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ucida Sans Unicode" pitchFamily="34" charset="0"/>
                <a:cs typeface="Arial" pitchFamily="34" charset="0"/>
              </a:rPr>
              <a:t>Code APE : 7010Z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- </a:t>
            </a:r>
            <a:r>
              <a:rPr kumimoji="0" lang="fr-FR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ucida Sans Unicode" pitchFamily="34" charset="0"/>
                <a:cs typeface="Arial" pitchFamily="34" charset="0"/>
              </a:rPr>
              <a:t>N° TVA Intracommunautaire : FR 60 502 119 449 00010</a:t>
            </a:r>
            <a:endParaRPr kumimoji="0" lang="fr-FR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ucida Sans Unicode" pitchFamily="34" charset="0"/>
                <a:cs typeface="Arial" pitchFamily="34" charset="0"/>
                <a:hlinkClick r:id="rId3"/>
              </a:rPr>
              <a:t>www.mozaikrh.com</a:t>
            </a:r>
            <a:endParaRPr kumimoji="0" lang="fr-FR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14" y="9110424"/>
            <a:ext cx="1437692" cy="5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836416" y="9019108"/>
            <a:ext cx="53465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Clr>
                <a:srgbClr val="0594FF"/>
              </a:buClr>
            </a:pP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MOZAIK RH est une association nationale régie par la loi du 1er juillet 1901. </a:t>
            </a:r>
          </a:p>
          <a:p>
            <a:pPr algn="just">
              <a:buClr>
                <a:srgbClr val="0594FF"/>
              </a:buClr>
            </a:pP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Depuis sa création en 2008, ses fondateurs ont développé quatre activités : </a:t>
            </a:r>
            <a:r>
              <a:rPr lang="fr-FR" sz="800" dirty="0" err="1">
                <a:latin typeface="Arial" pitchFamily="34" charset="0"/>
                <a:ea typeface="Lucida Sans Unicode" pitchFamily="34" charset="0"/>
                <a:cs typeface="Arial" pitchFamily="34" charset="0"/>
              </a:rPr>
              <a:t>Mozaïk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 Recrutement (leader du </a:t>
            </a:r>
            <a:r>
              <a:rPr lang="fr-FR" altLang="fr-FR" sz="800" dirty="0">
                <a:latin typeface="Arial" pitchFamily="34" charset="0"/>
                <a:cs typeface="Arial" pitchFamily="34" charset="0"/>
              </a:rPr>
              <a:t>recrutement des diplômés de la diversité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), </a:t>
            </a:r>
            <a:r>
              <a:rPr lang="fr-FR" sz="800" dirty="0" err="1">
                <a:latin typeface="Arial" pitchFamily="34" charset="0"/>
                <a:ea typeface="Lucida Sans Unicode" pitchFamily="34" charset="0"/>
                <a:cs typeface="Arial" pitchFamily="34" charset="0"/>
              </a:rPr>
              <a:t>Mozaïk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 Campus (formation et coaching des candidats), </a:t>
            </a:r>
            <a:r>
              <a:rPr lang="fr-FR" sz="800" dirty="0" err="1">
                <a:latin typeface="Arial" pitchFamily="34" charset="0"/>
                <a:ea typeface="Lucida Sans Unicode" pitchFamily="34" charset="0"/>
                <a:cs typeface="Arial" pitchFamily="34" charset="0"/>
              </a:rPr>
              <a:t>Mozaïk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 Conseil (accompagnement, définition et mise en place d’une politique d’inclusion économique des profils de la diversité) et </a:t>
            </a:r>
            <a:r>
              <a:rPr lang="fr-FR" sz="800" dirty="0" err="1">
                <a:latin typeface="Arial" pitchFamily="34" charset="0"/>
                <a:ea typeface="Lucida Sans Unicode" pitchFamily="34" charset="0"/>
                <a:cs typeface="Arial" pitchFamily="34" charset="0"/>
              </a:rPr>
              <a:t>Mozaïk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 </a:t>
            </a:r>
            <a:r>
              <a:rPr lang="fr-FR" sz="800" dirty="0" err="1">
                <a:latin typeface="Arial" pitchFamily="34" charset="0"/>
                <a:ea typeface="Lucida Sans Unicode" pitchFamily="34" charset="0"/>
                <a:cs typeface="Arial" pitchFamily="34" charset="0"/>
              </a:rPr>
              <a:t>Lab</a:t>
            </a:r>
            <a:r>
              <a:rPr lang="fr-FR" sz="800" dirty="0">
                <a:latin typeface="Arial" pitchFamily="34" charset="0"/>
                <a:ea typeface="Lucida Sans Unicode" pitchFamily="34" charset="0"/>
                <a:cs typeface="Arial" pitchFamily="34" charset="0"/>
              </a:rPr>
              <a:t> (innovation). Le cabinet dispose d’un </a:t>
            </a:r>
            <a:r>
              <a:rPr lang="fr-FR" altLang="fr-FR" sz="800" dirty="0">
                <a:latin typeface="Arial" pitchFamily="34" charset="0"/>
                <a:cs typeface="Arial" pitchFamily="34" charset="0"/>
              </a:rPr>
              <a:t>vivier de 160 000 talents, diplômés de Bac+3 à Bac+5 et de 2 à 10 ans d’expérience.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7CCD90C-2921-4F60-9B7C-2797AF7CCE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5" y="522164"/>
            <a:ext cx="1337526" cy="41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13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Lucida Sans Unicode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MRH-Estelle</dc:creator>
  <cp:lastModifiedBy>RESO VILLES Centre de ressources</cp:lastModifiedBy>
  <cp:revision>23</cp:revision>
  <dcterms:modified xsi:type="dcterms:W3CDTF">2017-11-09T10:30:51Z</dcterms:modified>
</cp:coreProperties>
</file>